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p:restoredTop sz="94631"/>
  </p:normalViewPr>
  <p:slideViewPr>
    <p:cSldViewPr snapToGrid="0" snapToObjects="1">
      <p:cViewPr varScale="1">
        <p:scale>
          <a:sx n="110" d="100"/>
          <a:sy n="110" d="100"/>
        </p:scale>
        <p:origin x="-8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72345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89899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783826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3FD4B-D9F0-884B-AAC2-4455539E33DB}" type="datetimeFigureOut">
              <a:rPr lang="en-US" smtClean="0"/>
              <a:t>7/16/17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9365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3FD4B-D9F0-884B-AAC2-4455539E33DB}" type="datetimeFigureOut">
              <a:rPr lang="en-US" smtClean="0"/>
              <a:t>7/16/17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565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23FD4B-D9F0-884B-AAC2-4455539E33DB}" type="datetimeFigureOut">
              <a:rPr lang="en-US" smtClean="0"/>
              <a:t>7/16/17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080192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3FD4B-D9F0-884B-AAC2-4455539E33DB}" type="datetimeFigureOut">
              <a:rPr lang="en-US" smtClean="0"/>
              <a:t>7/16/17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212187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23FD4B-D9F0-884B-AAC2-4455539E33DB}" type="datetimeFigureOut">
              <a:rPr lang="en-US" smtClean="0"/>
              <a:t>7/16/17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28714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3FD4B-D9F0-884B-AAC2-4455539E33DB}" type="datetimeFigureOut">
              <a:rPr lang="en-US" smtClean="0"/>
              <a:t>7/16/17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45812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FD4B-D9F0-884B-AAC2-4455539E33DB}" type="datetimeFigureOut">
              <a:rPr lang="en-US" smtClean="0"/>
              <a:t>7/16/17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85116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3FD4B-D9F0-884B-AAC2-4455539E33DB}" type="datetimeFigureOut">
              <a:rPr lang="en-US" smtClean="0"/>
              <a:t>7/16/17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C9F61-5626-5C4F-803D-FD084AC53778}" type="slidenum">
              <a:rPr lang="en-US" smtClean="0"/>
              <a:t>‹#›</a:t>
            </a:fld>
            <a:endParaRPr lang="en-US"/>
          </a:p>
        </p:txBody>
      </p:sp>
    </p:spTree>
    <p:extLst>
      <p:ext uri="{BB962C8B-B14F-4D97-AF65-F5344CB8AC3E}">
        <p14:creationId xmlns:p14="http://schemas.microsoft.com/office/powerpoint/2010/main" val="1939266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FD4B-D9F0-884B-AAC2-4455539E33DB}" type="datetimeFigureOut">
              <a:rPr lang="en-US" smtClean="0"/>
              <a:t>7/16/17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C9F61-5626-5C4F-803D-FD084AC53778}" type="slidenum">
              <a:rPr lang="en-US" smtClean="0"/>
              <a:t>‹#›</a:t>
            </a:fld>
            <a:endParaRPr lang="en-US"/>
          </a:p>
        </p:txBody>
      </p:sp>
    </p:spTree>
    <p:extLst>
      <p:ext uri="{BB962C8B-B14F-4D97-AF65-F5344CB8AC3E}">
        <p14:creationId xmlns:p14="http://schemas.microsoft.com/office/powerpoint/2010/main" val="310919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png"/><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6.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6.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s://www.goodreads.com/author/show/326609.Kwame_Alexander" TargetMode="External"/><Relationship Id="rId4" Type="http://schemas.openxmlformats.org/officeDocument/2006/relationships/image" Target="../media/image10.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6.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433" y="2714552"/>
            <a:ext cx="6433293" cy="1167296"/>
          </a:xfrm>
        </p:spPr>
        <p:txBody>
          <a:bodyPr>
            <a:prstTxWarp prst="textDeflateBottom">
              <a:avLst>
                <a:gd name="adj" fmla="val 64237"/>
              </a:avLst>
            </a:prstTxWarp>
            <a:normAutofit/>
          </a:bodyPr>
          <a:lstStyle/>
          <a:p>
            <a:r>
              <a:rPr lang="en-US" sz="3200" dirty="0">
                <a:latin typeface="KBLimeLight" charset="0"/>
                <a:ea typeface="KBLimeLight" charset="0"/>
                <a:cs typeface="KBLimeLight" charset="0"/>
              </a:rPr>
              <a:t>Virginia Readers Choice</a:t>
            </a:r>
          </a:p>
        </p:txBody>
      </p:sp>
      <p:sp>
        <p:nvSpPr>
          <p:cNvPr id="6" name="Rectangle 5"/>
          <p:cNvSpPr/>
          <p:nvPr/>
        </p:nvSpPr>
        <p:spPr>
          <a:xfrm>
            <a:off x="37253" y="6237379"/>
            <a:ext cx="9021818" cy="584776"/>
          </a:xfrm>
          <a:prstGeom prst="rect">
            <a:avLst/>
          </a:prstGeom>
        </p:spPr>
        <p:txBody>
          <a:bodyPr wrap="square">
            <a:spAutoFit/>
          </a:bodyPr>
          <a:lstStyle/>
          <a:p>
            <a:pPr algn="ctr"/>
            <a:r>
              <a:rPr lang="en-US" sz="3200" dirty="0" smtClean="0">
                <a:latin typeface="KBLimeLight" charset="0"/>
                <a:ea typeface="KBLimeLight" charset="0"/>
                <a:cs typeface="KBLimeLight" charset="0"/>
              </a:rPr>
              <a:t>High School  2017 </a:t>
            </a:r>
            <a:r>
              <a:rPr lang="en-US" sz="3200" dirty="0">
                <a:latin typeface="KBLimeLight" charset="0"/>
                <a:ea typeface="KBLimeLight" charset="0"/>
                <a:cs typeface="KBLimeLight" charset="0"/>
              </a:rPr>
              <a:t>- 2018 </a:t>
            </a:r>
            <a:r>
              <a:rPr lang="en-US" sz="3200" dirty="0" smtClean="0">
                <a:latin typeface="KBLimeLight" charset="0"/>
                <a:ea typeface="KBLimeLight" charset="0"/>
                <a:cs typeface="KBLimeLight" charset="0"/>
              </a:rPr>
              <a:t> </a:t>
            </a:r>
            <a:endParaRPr lang="en-US" sz="3200" dirty="0">
              <a:latin typeface="KBLimeLight" charset="0"/>
              <a:ea typeface="KBLimeLight" charset="0"/>
              <a:cs typeface="KBLimeLight" charset="0"/>
            </a:endParaRPr>
          </a:p>
        </p:txBody>
      </p:sp>
      <p:sp>
        <p:nvSpPr>
          <p:cNvPr id="21" name="Title 1"/>
          <p:cNvSpPr txBox="1">
            <a:spLocks/>
          </p:cNvSpPr>
          <p:nvPr/>
        </p:nvSpPr>
        <p:spPr>
          <a:xfrm>
            <a:off x="9381702" y="3321940"/>
            <a:ext cx="2451017" cy="561852"/>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700" dirty="0">
                <a:latin typeface="KBLimeLight" charset="0"/>
                <a:ea typeface="KBLimeLight" charset="0"/>
                <a:cs typeface="KBLimeLight" charset="0"/>
              </a:rPr>
              <a:t>Middle School</a:t>
            </a:r>
          </a:p>
        </p:txBody>
      </p:sp>
      <p:pic>
        <p:nvPicPr>
          <p:cNvPr id="5" name="Picture 4" descr="all-american-bo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94" y="96508"/>
            <a:ext cx="1624281" cy="2556933"/>
          </a:xfrm>
          <a:prstGeom prst="rect">
            <a:avLst/>
          </a:prstGeom>
          <a:ln>
            <a:solidFill>
              <a:schemeClr val="tx1"/>
            </a:solidFill>
          </a:ln>
        </p:spPr>
      </p:pic>
      <p:pic>
        <p:nvPicPr>
          <p:cNvPr id="8" name="Picture 7" descr="all-the-bright-plac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020" y="120248"/>
            <a:ext cx="1589295" cy="2405133"/>
          </a:xfrm>
          <a:prstGeom prst="rect">
            <a:avLst/>
          </a:prstGeom>
          <a:ln>
            <a:solidFill>
              <a:schemeClr val="tx1"/>
            </a:solidFill>
          </a:ln>
        </p:spPr>
      </p:pic>
      <p:pic>
        <p:nvPicPr>
          <p:cNvPr id="9" name="Picture 8" descr="Dumpl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665" y="3793854"/>
            <a:ext cx="1588910" cy="2402889"/>
          </a:xfrm>
          <a:prstGeom prst="rect">
            <a:avLst/>
          </a:prstGeom>
          <a:ln>
            <a:solidFill>
              <a:schemeClr val="tx1"/>
            </a:solidFill>
          </a:ln>
        </p:spPr>
      </p:pic>
      <p:pic>
        <p:nvPicPr>
          <p:cNvPr id="10" name="Picture 9" descr="Emb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086" y="96508"/>
            <a:ext cx="1647358" cy="2594304"/>
          </a:xfrm>
          <a:prstGeom prst="rect">
            <a:avLst/>
          </a:prstGeom>
          <a:ln>
            <a:solidFill>
              <a:schemeClr val="tx1"/>
            </a:solidFill>
          </a:ln>
        </p:spPr>
      </p:pic>
      <p:pic>
        <p:nvPicPr>
          <p:cNvPr id="11" name="Picture 10" descr="Everything Everythin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1117" y="70168"/>
            <a:ext cx="1680699" cy="2522626"/>
          </a:xfrm>
          <a:prstGeom prst="rect">
            <a:avLst/>
          </a:prstGeom>
        </p:spPr>
      </p:pic>
      <p:pic>
        <p:nvPicPr>
          <p:cNvPr id="17" name="Picture 16" descr="More-Happy-Than-Not.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754" y="3723167"/>
            <a:ext cx="1648021" cy="2473577"/>
          </a:xfrm>
          <a:prstGeom prst="rect">
            <a:avLst/>
          </a:prstGeom>
          <a:ln>
            <a:solidFill>
              <a:schemeClr val="tx1"/>
            </a:solidFill>
          </a:ln>
        </p:spPr>
      </p:pic>
      <p:pic>
        <p:nvPicPr>
          <p:cNvPr id="18" name="Picture 17" descr="outofdarknes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6216" y="3723167"/>
            <a:ext cx="1686665" cy="2473577"/>
          </a:xfrm>
          <a:prstGeom prst="rect">
            <a:avLst/>
          </a:prstGeom>
          <a:ln>
            <a:solidFill>
              <a:schemeClr val="tx1"/>
            </a:solidFill>
          </a:ln>
        </p:spPr>
      </p:pic>
      <p:pic>
        <p:nvPicPr>
          <p:cNvPr id="19" name="Picture 18" descr="Salt to the Sea.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3474" y="96508"/>
            <a:ext cx="1720907" cy="2472545"/>
          </a:xfrm>
          <a:prstGeom prst="rect">
            <a:avLst/>
          </a:prstGeom>
          <a:ln>
            <a:solidFill>
              <a:schemeClr val="tx1"/>
            </a:solidFill>
          </a:ln>
        </p:spPr>
      </p:pic>
      <p:pic>
        <p:nvPicPr>
          <p:cNvPr id="20" name="Picture 19" descr="SimonVs-hc-c.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41117" y="3793855"/>
            <a:ext cx="1668830" cy="2402889"/>
          </a:xfrm>
          <a:prstGeom prst="rect">
            <a:avLst/>
          </a:prstGeom>
          <a:ln>
            <a:solidFill>
              <a:schemeClr val="tx1"/>
            </a:solidFill>
          </a:ln>
        </p:spPr>
      </p:pic>
      <p:pic>
        <p:nvPicPr>
          <p:cNvPr id="22" name="Picture 21" descr="Notorious RBG.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776583">
            <a:off x="3434346" y="3780906"/>
            <a:ext cx="2256617" cy="2256617"/>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64270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1224306"/>
          </a:xfrm>
        </p:spPr>
        <p:txBody>
          <a:bodyPr>
            <a:noAutofit/>
          </a:bodyPr>
          <a:lstStyle/>
          <a:p>
            <a:pPr algn="ctr"/>
            <a:r>
              <a:rPr lang="en-US" sz="3600" b="1" i="1" dirty="0" smtClean="0"/>
              <a:t>Salt to the Sea  </a:t>
            </a:r>
            <a:r>
              <a:rPr lang="en-US" sz="2400" dirty="0" smtClean="0">
                <a:solidFill>
                  <a:srgbClr val="ECB5A8"/>
                </a:solidFill>
              </a:rPr>
              <a:t>by </a:t>
            </a:r>
            <a:r>
              <a:rPr lang="en-US" sz="2400" dirty="0" err="1" smtClean="0">
                <a:solidFill>
                  <a:srgbClr val="ECB5A8"/>
                </a:solidFill>
              </a:rPr>
              <a:t>Ruta</a:t>
            </a:r>
            <a:r>
              <a:rPr lang="en-US" sz="2400" dirty="0" smtClean="0">
                <a:solidFill>
                  <a:srgbClr val="ECB5A8"/>
                </a:solidFill>
              </a:rPr>
              <a:t> </a:t>
            </a:r>
            <a:r>
              <a:rPr lang="en-US" sz="2400" dirty="0" err="1" smtClean="0">
                <a:solidFill>
                  <a:srgbClr val="ECB5A8"/>
                </a:solidFill>
              </a:rPr>
              <a:t>Sepetys</a:t>
            </a:r>
            <a:r>
              <a:rPr lang="en-US" sz="2400" dirty="0">
                <a:solidFill>
                  <a:srgbClr val="ECB5A8"/>
                </a:solidFill>
              </a:rPr>
              <a:t> </a:t>
            </a:r>
            <a:r>
              <a:rPr lang="en-US" sz="2000" dirty="0"/>
              <a:t> </a:t>
            </a:r>
          </a:p>
        </p:txBody>
      </p:sp>
      <p:sp>
        <p:nvSpPr>
          <p:cNvPr id="4" name="Rectangle 3"/>
          <p:cNvSpPr/>
          <p:nvPr/>
        </p:nvSpPr>
        <p:spPr>
          <a:xfrm>
            <a:off x="4032597" y="1242879"/>
            <a:ext cx="4788977" cy="4862871"/>
          </a:xfrm>
          <a:prstGeom prst="rect">
            <a:avLst/>
          </a:prstGeom>
        </p:spPr>
        <p:txBody>
          <a:bodyPr wrap="square">
            <a:spAutoFit/>
          </a:bodyPr>
          <a:lstStyle/>
          <a:p>
            <a:r>
              <a:rPr lang="en-US" dirty="0"/>
              <a:t>Winter, 1945. Four teenagers. Four secrets.</a:t>
            </a:r>
          </a:p>
          <a:p>
            <a:endParaRPr lang="en-US" sz="1000" dirty="0"/>
          </a:p>
          <a:p>
            <a:r>
              <a:rPr lang="en-US" dirty="0"/>
              <a:t>Each one born of a different homeland; each one hunted, and haunted, by tragedy, lies…and war.</a:t>
            </a:r>
          </a:p>
          <a:p>
            <a:endParaRPr lang="en-US" sz="1000" dirty="0"/>
          </a:p>
          <a:p>
            <a:r>
              <a:rPr lang="en-US" dirty="0"/>
              <a:t>As thousands of desperate refugees flock to the coast in the midst of a Soviet advance, four paths converge, vying for passage aboard the Wilhelm </a:t>
            </a:r>
            <a:r>
              <a:rPr lang="en-US" dirty="0" err="1"/>
              <a:t>Gustloff</a:t>
            </a:r>
            <a:r>
              <a:rPr lang="en-US" dirty="0"/>
              <a:t>, a ship that promises safety and freedom.</a:t>
            </a:r>
          </a:p>
          <a:p>
            <a:endParaRPr lang="en-US" sz="1000" dirty="0"/>
          </a:p>
          <a:p>
            <a:r>
              <a:rPr lang="en-US" dirty="0"/>
              <a:t>Yet not all promises can be kept.</a:t>
            </a:r>
          </a:p>
          <a:p>
            <a:endParaRPr lang="en-US" sz="1000" dirty="0"/>
          </a:p>
          <a:p>
            <a:r>
              <a:rPr lang="en-US" dirty="0"/>
              <a:t>Inspired by the single greatest tragedy in maritime history, bestselling and award-winning author </a:t>
            </a:r>
            <a:r>
              <a:rPr lang="en-US" dirty="0" err="1"/>
              <a:t>Ruta</a:t>
            </a:r>
            <a:r>
              <a:rPr lang="en-US" dirty="0"/>
              <a:t> </a:t>
            </a:r>
            <a:r>
              <a:rPr lang="en-US" dirty="0" err="1"/>
              <a:t>Sepetys</a:t>
            </a:r>
            <a:r>
              <a:rPr lang="en-US" dirty="0"/>
              <a:t> (Between Shades of Gray) lifts the veil on a shockingly little-known casualty of World War II. An illuminating and life-affirming tale of heart and hope.</a:t>
            </a:r>
            <a:endParaRPr lang="en-US" sz="1600" dirty="0"/>
          </a:p>
        </p:txBody>
      </p:sp>
      <p:pic>
        <p:nvPicPr>
          <p:cNvPr id="3" name="Picture 2" descr="Salt to the Se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40" y="1242879"/>
            <a:ext cx="3578742" cy="5374832"/>
          </a:xfrm>
          <a:prstGeom prst="rect">
            <a:avLst/>
          </a:prstGeom>
          <a:ln>
            <a:solidFill>
              <a:schemeClr val="tx1"/>
            </a:solidFill>
          </a:ln>
        </p:spPr>
      </p:pic>
    </p:spTree>
    <p:custDataLst>
      <p:tags r:id="rId1"/>
    </p:custDataLst>
    <p:extLst>
      <p:ext uri="{BB962C8B-B14F-4D97-AF65-F5344CB8AC3E}">
        <p14:creationId xmlns:p14="http://schemas.microsoft.com/office/powerpoint/2010/main" val="195489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2" y="18574"/>
            <a:ext cx="8730531" cy="1103184"/>
          </a:xfrm>
        </p:spPr>
        <p:txBody>
          <a:bodyPr>
            <a:noAutofit/>
          </a:bodyPr>
          <a:lstStyle/>
          <a:p>
            <a:pPr algn="ctr"/>
            <a:r>
              <a:rPr lang="en-US" sz="2000" dirty="0" smtClean="0"/>
              <a:t/>
            </a:r>
            <a:br>
              <a:rPr lang="en-US" sz="2000" dirty="0" smtClean="0"/>
            </a:br>
            <a:r>
              <a:rPr lang="en-US" sz="3600" b="1" i="1" dirty="0"/>
              <a:t> </a:t>
            </a:r>
            <a:r>
              <a:rPr lang="en-US" sz="3600" b="1" i="1" dirty="0" smtClean="0"/>
              <a:t>Simon vs. the Homo Sapiens Agenda</a:t>
            </a:r>
            <a:r>
              <a:rPr lang="en-US" sz="2000" b="1" dirty="0"/>
              <a:t/>
            </a:r>
            <a:br>
              <a:rPr lang="en-US" sz="2000" b="1" dirty="0"/>
            </a:br>
            <a:r>
              <a:rPr lang="en-US" sz="2400" dirty="0" smtClean="0">
                <a:solidFill>
                  <a:srgbClr val="ECB5A8"/>
                </a:solidFill>
              </a:rPr>
              <a:t>by Becky </a:t>
            </a:r>
            <a:r>
              <a:rPr lang="en-US" sz="2400" dirty="0" err="1" smtClean="0">
                <a:solidFill>
                  <a:srgbClr val="ECB5A8"/>
                </a:solidFill>
              </a:rPr>
              <a:t>Albertalli</a:t>
            </a:r>
            <a:endParaRPr lang="en-US" sz="2000" dirty="0"/>
          </a:p>
        </p:txBody>
      </p:sp>
      <p:sp>
        <p:nvSpPr>
          <p:cNvPr id="4" name="Rectangle 3"/>
          <p:cNvSpPr/>
          <p:nvPr/>
        </p:nvSpPr>
        <p:spPr>
          <a:xfrm>
            <a:off x="4195959" y="1264032"/>
            <a:ext cx="4689554" cy="5078314"/>
          </a:xfrm>
          <a:prstGeom prst="rect">
            <a:avLst/>
          </a:prstGeom>
        </p:spPr>
        <p:txBody>
          <a:bodyPr wrap="square">
            <a:spAutoFit/>
          </a:bodyPr>
          <a:lstStyle/>
          <a:p>
            <a:r>
              <a:rPr lang="en-US" sz="1600" dirty="0"/>
              <a:t>Sixteen-year-old and not-so-openly gay Simon </a:t>
            </a:r>
            <a:r>
              <a:rPr lang="en-US" sz="1600" dirty="0" err="1"/>
              <a:t>Spier</a:t>
            </a:r>
            <a:r>
              <a:rPr lang="en-US" sz="1600" dirty="0"/>
              <a:t> prefers to save his drama for the school musical. But when an email falls into the wrong hands, his secret is at risk of being thrust into the spotlight. </a:t>
            </a:r>
            <a:endParaRPr lang="en-US" sz="1600" dirty="0" smtClean="0"/>
          </a:p>
          <a:p>
            <a:endParaRPr lang="en-US" sz="1000" dirty="0"/>
          </a:p>
          <a:p>
            <a:r>
              <a:rPr lang="en-US" sz="1600" dirty="0" smtClean="0"/>
              <a:t>Now </a:t>
            </a:r>
            <a:r>
              <a:rPr lang="en-US" sz="1600" dirty="0"/>
              <a:t>Simon is actually being blackmailed: if he doesn’t play wingman for class clown Martin, his sexual identity will become everyone’s business. Worse, the privacy of Blue, the pen name of the boy he’s been emailing, will be compromised. </a:t>
            </a:r>
            <a:endParaRPr lang="en-US" sz="1600" dirty="0" smtClean="0"/>
          </a:p>
          <a:p>
            <a:endParaRPr lang="en-US" sz="1000" dirty="0"/>
          </a:p>
          <a:p>
            <a:r>
              <a:rPr lang="en-US" sz="1600" dirty="0" smtClean="0"/>
              <a:t>With </a:t>
            </a:r>
            <a:r>
              <a:rPr lang="en-US" sz="1600" dirty="0"/>
              <a:t>some messy dynamics emerging in his once tight-knit group of friends, and his email correspondence with Blue growing more flirtatious every day, Simon’s junior year has suddenly gotten all kinds of complicated. Now, change-averse Simon has to find a way to step out of his comfort zone before he’s pushed out—without alienating his friends, compromising himself, or fumbling a shot at happiness with the most confusing, adorable guy he’s never met.</a:t>
            </a:r>
            <a:endParaRPr lang="en-US" sz="1600" dirty="0"/>
          </a:p>
        </p:txBody>
      </p:sp>
      <p:pic>
        <p:nvPicPr>
          <p:cNvPr id="3" name="Picture 2" descr="SimonVs-hc-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63" y="1294948"/>
            <a:ext cx="3647097" cy="5251325"/>
          </a:xfrm>
          <a:prstGeom prst="rect">
            <a:avLst/>
          </a:prstGeom>
          <a:ln>
            <a:solidFill>
              <a:schemeClr val="tx1"/>
            </a:solidFill>
          </a:ln>
        </p:spPr>
      </p:pic>
    </p:spTree>
    <p:custDataLst>
      <p:tags r:id="rId1"/>
    </p:custDataLst>
    <p:extLst>
      <p:ext uri="{BB962C8B-B14F-4D97-AF65-F5344CB8AC3E}">
        <p14:creationId xmlns:p14="http://schemas.microsoft.com/office/powerpoint/2010/main" val="13585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5" y="129328"/>
            <a:ext cx="3648363" cy="1168345"/>
          </a:xfrm>
        </p:spPr>
        <p:txBody>
          <a:bodyPr>
            <a:normAutofit fontScale="90000"/>
          </a:bodyPr>
          <a:lstStyle/>
          <a:p>
            <a:pPr algn="ctr"/>
            <a:r>
              <a:rPr lang="en-US" sz="4000" b="1" i="1" dirty="0" smtClean="0"/>
              <a:t>All American Boys</a:t>
            </a:r>
            <a:r>
              <a:rPr lang="en-US" sz="4000" b="1" i="1" dirty="0"/>
              <a:t> </a:t>
            </a:r>
            <a:r>
              <a:rPr lang="en-US" sz="3200" b="1" dirty="0"/>
              <a:t/>
            </a:r>
            <a:br>
              <a:rPr lang="en-US" sz="3200" b="1" dirty="0"/>
            </a:br>
            <a:r>
              <a:rPr lang="en-US" sz="3200" dirty="0">
                <a:solidFill>
                  <a:srgbClr val="ECB5A8"/>
                </a:solidFill>
              </a:rPr>
              <a:t> </a:t>
            </a:r>
            <a:r>
              <a:rPr lang="en-US" sz="2700" dirty="0" smtClean="0">
                <a:solidFill>
                  <a:srgbClr val="ECB5A8"/>
                </a:solidFill>
              </a:rPr>
              <a:t>by </a:t>
            </a:r>
            <a:r>
              <a:rPr lang="en-US" sz="2700" dirty="0" smtClean="0">
                <a:solidFill>
                  <a:schemeClr val="accent5">
                    <a:lumMod val="40000"/>
                    <a:lumOff val="60000"/>
                  </a:schemeClr>
                </a:solidFill>
              </a:rPr>
              <a:t>Jason Reynolds &amp; Brendan </a:t>
            </a:r>
            <a:r>
              <a:rPr lang="en-US" sz="2700" dirty="0" err="1" smtClean="0">
                <a:solidFill>
                  <a:schemeClr val="accent5">
                    <a:lumMod val="40000"/>
                    <a:lumOff val="60000"/>
                  </a:schemeClr>
                </a:solidFill>
              </a:rPr>
              <a:t>Kiely</a:t>
            </a:r>
            <a:endParaRPr lang="en-US" sz="2700" dirty="0">
              <a:solidFill>
                <a:schemeClr val="accent5">
                  <a:lumMod val="40000"/>
                  <a:lumOff val="60000"/>
                </a:schemeClr>
              </a:solidFill>
            </a:endParaRPr>
          </a:p>
        </p:txBody>
      </p:sp>
      <p:sp>
        <p:nvSpPr>
          <p:cNvPr id="4" name="Rectangle 3"/>
          <p:cNvSpPr/>
          <p:nvPr/>
        </p:nvSpPr>
        <p:spPr>
          <a:xfrm>
            <a:off x="3787010" y="119801"/>
            <a:ext cx="5160717" cy="6632585"/>
          </a:xfrm>
          <a:prstGeom prst="rect">
            <a:avLst/>
          </a:prstGeom>
        </p:spPr>
        <p:txBody>
          <a:bodyPr wrap="square">
            <a:spAutoFit/>
          </a:bodyPr>
          <a:lstStyle/>
          <a:p>
            <a:r>
              <a:rPr lang="en-US" sz="1500" dirty="0" err="1"/>
              <a:t>Rashad</a:t>
            </a:r>
            <a:r>
              <a:rPr lang="en-US" sz="1500" dirty="0"/>
              <a:t> is absent again today. That’s the sidewalk graffiti that started it all… Well, no, actually, a lady tripping over </a:t>
            </a:r>
            <a:r>
              <a:rPr lang="en-US" sz="1500" dirty="0" err="1"/>
              <a:t>Rashad</a:t>
            </a:r>
            <a:r>
              <a:rPr lang="en-US" sz="1500" dirty="0"/>
              <a:t> at the store, making him drop a bag of chips, was what started it all. Because it didn’t matter what </a:t>
            </a:r>
            <a:r>
              <a:rPr lang="en-US" sz="1500" dirty="0" err="1"/>
              <a:t>Rashad</a:t>
            </a:r>
            <a:r>
              <a:rPr lang="en-US" sz="1500" dirty="0"/>
              <a:t> said next—that it was an accident, that he wasn’t stealing—the cop just kept pounding him. Over and over, pummeling him into the pavement. </a:t>
            </a:r>
            <a:endParaRPr lang="en-US" sz="1500" dirty="0" smtClean="0"/>
          </a:p>
          <a:p>
            <a:endParaRPr lang="en-US" sz="1000" dirty="0"/>
          </a:p>
          <a:p>
            <a:r>
              <a:rPr lang="en-US" sz="1500" dirty="0" smtClean="0"/>
              <a:t>So </a:t>
            </a:r>
            <a:r>
              <a:rPr lang="en-US" sz="1500" dirty="0"/>
              <a:t>then </a:t>
            </a:r>
            <a:r>
              <a:rPr lang="en-US" sz="1500" dirty="0" err="1"/>
              <a:t>Rashad</a:t>
            </a:r>
            <a:r>
              <a:rPr lang="en-US" sz="1500" dirty="0"/>
              <a:t>, an ROTC kid with mad art skills, was absent again…and again…stuck in a hospital room. Why? Because it looked like he was stealing. And he was a black kid in baggy clothes. So he must have been stealing. And that’s how it started. And that’s what Quinn, a white kid, saw. He saw his best friend’s older brother beating the daylights out of a classmate. </a:t>
            </a:r>
            <a:r>
              <a:rPr lang="en-US" sz="1500" dirty="0" smtClean="0"/>
              <a:t>At </a:t>
            </a:r>
            <a:r>
              <a:rPr lang="en-US" sz="1500" dirty="0"/>
              <a:t>first Quinn doesn’t tell a soul…He’s not even sure he understands it. And does it matter? The whole thing was caught on camera, anyway. But when the school—and nation—start to divide on what happens, blame spreads like wildfire fed by ugly words like “racism” and “police brutality.” Quinn realizes he’s got to understand it, because, bystander or not, he’s a part of history. He just has to figure out what side of history that will be</a:t>
            </a:r>
            <a:r>
              <a:rPr lang="en-US" sz="1500" dirty="0" smtClean="0"/>
              <a:t>.</a:t>
            </a:r>
          </a:p>
          <a:p>
            <a:endParaRPr lang="en-US" sz="1000" dirty="0" smtClean="0"/>
          </a:p>
          <a:p>
            <a:r>
              <a:rPr lang="en-US" sz="1500" dirty="0" smtClean="0"/>
              <a:t> </a:t>
            </a:r>
            <a:r>
              <a:rPr lang="en-US" sz="1500" dirty="0" err="1"/>
              <a:t>Rashad</a:t>
            </a:r>
            <a:r>
              <a:rPr lang="en-US" sz="1500" dirty="0"/>
              <a:t> and Quinn—one black, one white, both American—face the unspeakable truth that racism and prejudice didn’t die after the civil rights movement. There’s a future at stake, a future where no one else will have to be absent because of police brutality. They just have to risk everything to change the world. </a:t>
            </a:r>
            <a:r>
              <a:rPr lang="en-US" sz="1500" dirty="0" err="1"/>
              <a:t>Cuz</a:t>
            </a:r>
            <a:r>
              <a:rPr lang="en-US" sz="1500" dirty="0"/>
              <a:t> that’s how it can end.</a:t>
            </a:r>
            <a:endParaRPr lang="en-US" sz="1500" dirty="0"/>
          </a:p>
        </p:txBody>
      </p:sp>
      <p:pic>
        <p:nvPicPr>
          <p:cNvPr id="6" name="Picture 5" descr="all-american-boy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62" y="1447758"/>
            <a:ext cx="3291598" cy="5181612"/>
          </a:xfrm>
          <a:prstGeom prst="rect">
            <a:avLst/>
          </a:prstGeom>
          <a:ln>
            <a:solidFill>
              <a:schemeClr val="tx1"/>
            </a:solidFill>
          </a:ln>
        </p:spPr>
      </p:pic>
    </p:spTree>
    <p:custDataLst>
      <p:tags r:id="rId1"/>
    </p:custDataLst>
    <p:extLst>
      <p:ext uri="{BB962C8B-B14F-4D97-AF65-F5344CB8AC3E}">
        <p14:creationId xmlns:p14="http://schemas.microsoft.com/office/powerpoint/2010/main" val="586377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73" y="208510"/>
            <a:ext cx="3818414" cy="907109"/>
          </a:xfrm>
        </p:spPr>
        <p:txBody>
          <a:bodyPr>
            <a:noAutofit/>
          </a:bodyPr>
          <a:lstStyle/>
          <a:p>
            <a:pPr algn="ctr"/>
            <a:r>
              <a:rPr lang="en-US" sz="3600" b="1" i="1" dirty="0" smtClean="0"/>
              <a:t>All the Bright Places </a:t>
            </a:r>
            <a:br>
              <a:rPr lang="en-US" sz="3600" b="1" i="1" dirty="0" smtClean="0"/>
            </a:br>
            <a:r>
              <a:rPr lang="en-US" sz="2400" dirty="0" smtClean="0">
                <a:solidFill>
                  <a:srgbClr val="ECB5A8"/>
                </a:solidFill>
              </a:rPr>
              <a:t>by</a:t>
            </a:r>
            <a:r>
              <a:rPr lang="en-US" sz="2400" dirty="0">
                <a:solidFill>
                  <a:srgbClr val="ECB5A8"/>
                </a:solidFill>
              </a:rPr>
              <a:t> </a:t>
            </a:r>
            <a:r>
              <a:rPr lang="en-US" sz="2400" dirty="0" smtClean="0">
                <a:solidFill>
                  <a:srgbClr val="ECB5A8"/>
                </a:solidFill>
              </a:rPr>
              <a:t>Jennifer </a:t>
            </a:r>
            <a:r>
              <a:rPr lang="en-US" sz="2400" dirty="0" err="1" smtClean="0">
                <a:solidFill>
                  <a:srgbClr val="ECB5A8"/>
                </a:solidFill>
              </a:rPr>
              <a:t>Niven</a:t>
            </a:r>
            <a:endParaRPr lang="en-US" sz="2400" dirty="0">
              <a:solidFill>
                <a:srgbClr val="ECB5A8"/>
              </a:solidFill>
            </a:endParaRPr>
          </a:p>
        </p:txBody>
      </p:sp>
      <p:sp>
        <p:nvSpPr>
          <p:cNvPr id="4" name="Rectangle 3"/>
          <p:cNvSpPr/>
          <p:nvPr/>
        </p:nvSpPr>
        <p:spPr>
          <a:xfrm>
            <a:off x="4107050" y="324647"/>
            <a:ext cx="4788977" cy="6247864"/>
          </a:xfrm>
          <a:prstGeom prst="rect">
            <a:avLst/>
          </a:prstGeom>
        </p:spPr>
        <p:txBody>
          <a:bodyPr wrap="square">
            <a:spAutoFit/>
          </a:bodyPr>
          <a:lstStyle/>
          <a:p>
            <a:r>
              <a:rPr lang="en-US" sz="1500" dirty="0" smtClean="0"/>
              <a:t> </a:t>
            </a:r>
            <a:r>
              <a:rPr lang="en-US" sz="1500" i="1" dirty="0"/>
              <a:t>The Fault in Our Stars </a:t>
            </a:r>
            <a:r>
              <a:rPr lang="en-US" sz="1500" dirty="0"/>
              <a:t>meets </a:t>
            </a:r>
            <a:r>
              <a:rPr lang="en-US" sz="1500" i="1" dirty="0"/>
              <a:t>Eleanor and Park </a:t>
            </a:r>
            <a:r>
              <a:rPr lang="en-US" sz="1500" dirty="0"/>
              <a:t>in this exhilarating and heart-wrenching love story about a girl who learns to live from a boy who intends to die</a:t>
            </a:r>
            <a:r>
              <a:rPr lang="en-US" sz="1500" dirty="0" smtClean="0"/>
              <a:t>.</a:t>
            </a:r>
          </a:p>
          <a:p>
            <a:endParaRPr lang="en-US" sz="1000" dirty="0"/>
          </a:p>
          <a:p>
            <a:r>
              <a:rPr lang="en-US" sz="1500" dirty="0"/>
              <a:t>Soon to be a major motion picture starring Elle Fanning!</a:t>
            </a:r>
            <a:endParaRPr lang="en-US" sz="1000" dirty="0"/>
          </a:p>
          <a:p>
            <a:r>
              <a:rPr lang="en-US" sz="1000" dirty="0" smtClean="0"/>
              <a:t> </a:t>
            </a:r>
            <a:endParaRPr lang="en-US" sz="1000" dirty="0"/>
          </a:p>
          <a:p>
            <a:r>
              <a:rPr lang="en-US" sz="1500" dirty="0"/>
              <a:t>Theodore Finch is fascinated by death, and he constantly thinks of ways he might kill himself. But each time, something good, no matter how small, stops him.</a:t>
            </a:r>
            <a:endParaRPr lang="en-US" sz="1000" dirty="0"/>
          </a:p>
          <a:p>
            <a:r>
              <a:rPr lang="en-US" sz="1000" dirty="0"/>
              <a:t> </a:t>
            </a:r>
          </a:p>
          <a:p>
            <a:r>
              <a:rPr lang="en-US" sz="1500" dirty="0"/>
              <a:t>Violet Markey lives for the future, counting the days until graduation, when she can escape her Indiana town and her aching grief in the wake of her sister’s recent death.</a:t>
            </a:r>
            <a:endParaRPr lang="en-US" sz="1000" dirty="0"/>
          </a:p>
          <a:p>
            <a:r>
              <a:rPr lang="en-US" sz="1000" dirty="0"/>
              <a:t> </a:t>
            </a:r>
          </a:p>
          <a:p>
            <a:r>
              <a:rPr lang="en-US" sz="1500" dirty="0"/>
              <a:t>When Finch and Violet meet on the ledge of the bell tower at school, it’s unclear who saves whom. And when they pair up on a project to discover the “natural wonders” of their state, both Finch and Violet make more important discoveries: It’s only with Violet that Finch can be himself—a weird, funny, live-out-loud guy who’s not such a freak after all. And it’s only with Finch that Violet can forget to count away the days and start living them. But as Violet’s world grows, Finch’s begins to shrink.</a:t>
            </a:r>
            <a:endParaRPr lang="en-US" sz="1000" dirty="0"/>
          </a:p>
          <a:p>
            <a:r>
              <a:rPr lang="en-US" sz="1000" dirty="0"/>
              <a:t> </a:t>
            </a:r>
          </a:p>
          <a:p>
            <a:r>
              <a:rPr lang="en-US" sz="1500" dirty="0"/>
              <a:t>This is an intense, gripping novel perfect for fans of Jay Asher, Rainbow Rowell, John Green, Gayle Forman, and Jenny </a:t>
            </a:r>
            <a:r>
              <a:rPr lang="en-US" sz="1500" dirty="0" err="1"/>
              <a:t>Downham</a:t>
            </a:r>
            <a:r>
              <a:rPr lang="en-US" sz="1500" dirty="0"/>
              <a:t> from a talented new voice in YA, Jennifer </a:t>
            </a:r>
            <a:r>
              <a:rPr lang="en-US" sz="1500" dirty="0" err="1"/>
              <a:t>Niven</a:t>
            </a:r>
            <a:r>
              <a:rPr lang="en-US" sz="1500" dirty="0"/>
              <a:t>.</a:t>
            </a:r>
            <a:endParaRPr lang="en-US" sz="1500" dirty="0"/>
          </a:p>
        </p:txBody>
      </p:sp>
      <p:pic>
        <p:nvPicPr>
          <p:cNvPr id="3" name="Picture 2" descr="all-the-bright-plac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14" y="1245561"/>
            <a:ext cx="3520010" cy="5326950"/>
          </a:xfrm>
          <a:prstGeom prst="rect">
            <a:avLst/>
          </a:prstGeom>
          <a:ln>
            <a:solidFill>
              <a:schemeClr val="tx1"/>
            </a:solidFill>
          </a:ln>
        </p:spPr>
      </p:pic>
    </p:spTree>
    <p:custDataLst>
      <p:tags r:id="rId1"/>
    </p:custDataLst>
    <p:extLst>
      <p:ext uri="{BB962C8B-B14F-4D97-AF65-F5344CB8AC3E}">
        <p14:creationId xmlns:p14="http://schemas.microsoft.com/office/powerpoint/2010/main" val="11732904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309" y="93744"/>
            <a:ext cx="4308692" cy="907109"/>
          </a:xfrm>
        </p:spPr>
        <p:txBody>
          <a:bodyPr>
            <a:noAutofit/>
          </a:bodyPr>
          <a:lstStyle/>
          <a:p>
            <a:pPr algn="ctr"/>
            <a:r>
              <a:rPr lang="en-US" sz="3600" b="1" i="1" dirty="0" err="1" smtClean="0"/>
              <a:t>Dumplin</a:t>
            </a:r>
            <a:r>
              <a:rPr lang="en-US" sz="3600" b="1" i="1" dirty="0" smtClean="0"/>
              <a:t>’</a:t>
            </a:r>
            <a:r>
              <a:rPr lang="en-US" sz="3600" b="1" i="1" dirty="0"/>
              <a:t> </a:t>
            </a:r>
            <a:r>
              <a:rPr lang="en-US" sz="3600" b="1" i="1" dirty="0" smtClean="0"/>
              <a:t> </a:t>
            </a:r>
            <a:br>
              <a:rPr lang="en-US" sz="3600" b="1" i="1" dirty="0" smtClean="0"/>
            </a:br>
            <a:r>
              <a:rPr lang="en-US" sz="2400" dirty="0" smtClean="0">
                <a:solidFill>
                  <a:srgbClr val="ECB5A8"/>
                </a:solidFill>
              </a:rPr>
              <a:t>by</a:t>
            </a:r>
            <a:r>
              <a:rPr lang="en-US" sz="2400" dirty="0">
                <a:solidFill>
                  <a:srgbClr val="ECB5A8"/>
                </a:solidFill>
              </a:rPr>
              <a:t> </a:t>
            </a:r>
            <a:r>
              <a:rPr lang="en-US" sz="2400" dirty="0" smtClean="0">
                <a:solidFill>
                  <a:srgbClr val="ECB5A8"/>
                </a:solidFill>
              </a:rPr>
              <a:t>Julie Murphy</a:t>
            </a:r>
            <a:endParaRPr lang="en-US" sz="2400" dirty="0">
              <a:solidFill>
                <a:srgbClr val="ECB5A8"/>
              </a:solidFill>
            </a:endParaRPr>
          </a:p>
        </p:txBody>
      </p:sp>
      <p:sp>
        <p:nvSpPr>
          <p:cNvPr id="4" name="Rectangle 3"/>
          <p:cNvSpPr/>
          <p:nvPr/>
        </p:nvSpPr>
        <p:spPr>
          <a:xfrm>
            <a:off x="4107050" y="1115619"/>
            <a:ext cx="4881967" cy="5170646"/>
          </a:xfrm>
          <a:prstGeom prst="rect">
            <a:avLst/>
          </a:prstGeom>
        </p:spPr>
        <p:txBody>
          <a:bodyPr wrap="square">
            <a:spAutoFit/>
          </a:bodyPr>
          <a:lstStyle/>
          <a:p>
            <a:r>
              <a:rPr lang="en-US" sz="1500" dirty="0"/>
              <a:t>Self-proclaimed fat girl </a:t>
            </a:r>
            <a:r>
              <a:rPr lang="en-US" sz="1500" dirty="0" err="1"/>
              <a:t>Willowdean</a:t>
            </a:r>
            <a:r>
              <a:rPr lang="en-US" sz="1500" dirty="0"/>
              <a:t> Dickson (dubbed “</a:t>
            </a:r>
            <a:r>
              <a:rPr lang="en-US" sz="1500" dirty="0" err="1"/>
              <a:t>Dumplin</a:t>
            </a:r>
            <a:r>
              <a:rPr lang="en-US" sz="1500" dirty="0"/>
              <a:t>’” by her former beauty queen mom) has always been at home in her own skin. Her thoughts on having the ultimate bikini body? Put a bikini on your body. With her all-American beauty best friend, Ellen, by her side, things have always worked…until Will takes a job at Harpy’s, the local fast-food joint. There she meets Private School Bo, a hot former jock. Will isn’t surprised to find herself attracted to Bo. But she is surprised when he seems to like her back.</a:t>
            </a:r>
            <a:endParaRPr lang="en-US" sz="1000" dirty="0"/>
          </a:p>
          <a:p>
            <a:endParaRPr lang="en-US" sz="1000" dirty="0"/>
          </a:p>
          <a:p>
            <a:r>
              <a:rPr lang="en-US" sz="1500" dirty="0"/>
              <a:t>Instead of finding new heights of self-assurance in her relationship with Bo, Will starts to doubt herself. So she sets out to take back her confidence by doing the most horrifying thing she can imagine: entering the Miss Clover City beauty pageant—along with several other unlikely candidates—to show the world that she deserves to be up there as much as any twiggy girl does. Along the way, she’ll shock the hell out of Clover City—and maybe herself most of all.</a:t>
            </a:r>
          </a:p>
          <a:p>
            <a:endParaRPr lang="en-US" sz="1000" dirty="0"/>
          </a:p>
          <a:p>
            <a:r>
              <a:rPr lang="en-US" sz="1500" dirty="0"/>
              <a:t>With starry Texas nights, red candy suckers, Dolly Parton songs, and a wildly unforgettable heroine—</a:t>
            </a:r>
            <a:r>
              <a:rPr lang="en-US" sz="1500" dirty="0" err="1"/>
              <a:t>Dumplin</a:t>
            </a:r>
            <a:r>
              <a:rPr lang="en-US" sz="1500" dirty="0"/>
              <a:t>’ is guaranteed to steal your heart.</a:t>
            </a:r>
            <a:endParaRPr lang="en-US" sz="1500" dirty="0"/>
          </a:p>
        </p:txBody>
      </p:sp>
      <p:pic>
        <p:nvPicPr>
          <p:cNvPr id="3" name="Picture 2" descr="Dumpl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00" y="1231069"/>
            <a:ext cx="3529948" cy="5338295"/>
          </a:xfrm>
          <a:prstGeom prst="rect">
            <a:avLst/>
          </a:prstGeom>
          <a:ln>
            <a:solidFill>
              <a:schemeClr val="tx1"/>
            </a:solidFill>
          </a:ln>
        </p:spPr>
      </p:pic>
    </p:spTree>
    <p:custDataLst>
      <p:tags r:id="rId1"/>
    </p:custDataLst>
    <p:extLst>
      <p:ext uri="{BB962C8B-B14F-4D97-AF65-F5344CB8AC3E}">
        <p14:creationId xmlns:p14="http://schemas.microsoft.com/office/powerpoint/2010/main" val="4620544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911" y="0"/>
            <a:ext cx="4366362" cy="1272235"/>
          </a:xfrm>
        </p:spPr>
        <p:txBody>
          <a:bodyPr>
            <a:noAutofit/>
          </a:bodyPr>
          <a:lstStyle/>
          <a:p>
            <a:pPr algn="ctr"/>
            <a:r>
              <a:rPr lang="en-US" sz="2000" dirty="0" smtClean="0"/>
              <a:t/>
            </a:r>
            <a:br>
              <a:rPr lang="en-US" sz="2000" dirty="0" smtClean="0"/>
            </a:br>
            <a:r>
              <a:rPr lang="en-US" sz="3600" b="1" i="1" dirty="0" smtClean="0"/>
              <a:t>An Ember in the Ashes </a:t>
            </a:r>
            <a:br>
              <a:rPr lang="en-US" sz="3600" b="1" i="1" dirty="0" smtClean="0"/>
            </a:br>
            <a:r>
              <a:rPr lang="en-US" sz="2400" dirty="0" smtClean="0">
                <a:solidFill>
                  <a:srgbClr val="ECB5A8"/>
                </a:solidFill>
              </a:rPr>
              <a:t>by</a:t>
            </a:r>
            <a:r>
              <a:rPr lang="en-US" sz="2400" dirty="0">
                <a:solidFill>
                  <a:srgbClr val="ECB5A8"/>
                </a:solidFill>
              </a:rPr>
              <a:t> </a:t>
            </a:r>
            <a:r>
              <a:rPr lang="en-US" sz="2400" dirty="0" err="1" smtClean="0">
                <a:solidFill>
                  <a:srgbClr val="ECB5A8"/>
                </a:solidFill>
              </a:rPr>
              <a:t>Sabaa</a:t>
            </a:r>
            <a:r>
              <a:rPr lang="en-US" sz="2400" dirty="0" smtClean="0">
                <a:solidFill>
                  <a:srgbClr val="ECB5A8"/>
                </a:solidFill>
              </a:rPr>
              <a:t> </a:t>
            </a:r>
            <a:r>
              <a:rPr lang="en-US" sz="2400" dirty="0" err="1" smtClean="0">
                <a:solidFill>
                  <a:srgbClr val="ECB5A8"/>
                </a:solidFill>
              </a:rPr>
              <a:t>Tahir</a:t>
            </a:r>
            <a:r>
              <a:rPr lang="en-US" sz="2400" dirty="0">
                <a:solidFill>
                  <a:srgbClr val="ECB5A8"/>
                </a:solidFill>
              </a:rPr>
              <a:t/>
            </a:r>
            <a:br>
              <a:rPr lang="en-US" sz="2400" dirty="0">
                <a:solidFill>
                  <a:srgbClr val="ECB5A8"/>
                </a:solidFill>
              </a:rPr>
            </a:br>
            <a:endParaRPr lang="en-US" sz="2400" dirty="0">
              <a:solidFill>
                <a:srgbClr val="ECB5A8"/>
              </a:solidFill>
            </a:endParaRPr>
          </a:p>
        </p:txBody>
      </p:sp>
      <p:sp>
        <p:nvSpPr>
          <p:cNvPr id="4" name="Rectangle 3"/>
          <p:cNvSpPr/>
          <p:nvPr/>
        </p:nvSpPr>
        <p:spPr>
          <a:xfrm>
            <a:off x="4138046" y="1182120"/>
            <a:ext cx="4788977" cy="5401479"/>
          </a:xfrm>
          <a:prstGeom prst="rect">
            <a:avLst/>
          </a:prstGeom>
        </p:spPr>
        <p:txBody>
          <a:bodyPr wrap="square">
            <a:spAutoFit/>
          </a:bodyPr>
          <a:lstStyle/>
          <a:p>
            <a:r>
              <a:rPr lang="en-US" sz="1500" dirty="0" err="1"/>
              <a:t>Laia</a:t>
            </a:r>
            <a:r>
              <a:rPr lang="en-US" sz="1500" dirty="0"/>
              <a:t> is a slave. Elias is a soldier. Neither is free.</a:t>
            </a:r>
            <a:endParaRPr lang="en-US" sz="1000" dirty="0"/>
          </a:p>
          <a:p>
            <a:r>
              <a:rPr lang="en-US" sz="1000" dirty="0"/>
              <a:t> </a:t>
            </a:r>
          </a:p>
          <a:p>
            <a:r>
              <a:rPr lang="en-US" sz="1500" dirty="0"/>
              <a:t>Under the Martial Empire, defiance is met with death. Those who do not vow their blood and bodies to the Emperor risk the execution of their loved ones and the destruction of all they hold dear.</a:t>
            </a:r>
            <a:endParaRPr lang="en-US" sz="1000" dirty="0"/>
          </a:p>
          <a:p>
            <a:r>
              <a:rPr lang="en-US" sz="1000" dirty="0"/>
              <a:t> </a:t>
            </a:r>
          </a:p>
          <a:p>
            <a:r>
              <a:rPr lang="en-US" sz="1500" dirty="0"/>
              <a:t>It is in this brutal world, inspired by ancient Rome, that </a:t>
            </a:r>
            <a:r>
              <a:rPr lang="en-US" sz="1500" dirty="0" err="1"/>
              <a:t>Laia</a:t>
            </a:r>
            <a:r>
              <a:rPr lang="en-US" sz="1500" dirty="0"/>
              <a:t> lives with her grandparents and older brother. The family ekes out an existence in the Empire’s impoverished backstreets. They do not challenge the Empire. They’ve seen what happens to those who do.</a:t>
            </a:r>
            <a:endParaRPr lang="en-US" sz="1000" dirty="0"/>
          </a:p>
          <a:p>
            <a:r>
              <a:rPr lang="en-US" sz="1000" dirty="0"/>
              <a:t> </a:t>
            </a:r>
          </a:p>
          <a:p>
            <a:r>
              <a:rPr lang="en-US" sz="1500" dirty="0"/>
              <a:t>But when </a:t>
            </a:r>
            <a:r>
              <a:rPr lang="en-US" sz="1500" dirty="0" err="1"/>
              <a:t>Laia’s</a:t>
            </a:r>
            <a:r>
              <a:rPr lang="en-US" sz="1500" dirty="0"/>
              <a:t> brother is arrested for treason, </a:t>
            </a:r>
            <a:r>
              <a:rPr lang="en-US" sz="1500" dirty="0" err="1"/>
              <a:t>Laia</a:t>
            </a:r>
            <a:r>
              <a:rPr lang="en-US" sz="1500" dirty="0"/>
              <a:t> is forced to make a decision. In exchange for help from rebels who promise to rescue her brother, she will risk her life to spy for them from within the Empire’s greatest military academy.</a:t>
            </a:r>
            <a:endParaRPr lang="en-US" sz="1000" dirty="0"/>
          </a:p>
          <a:p>
            <a:r>
              <a:rPr lang="en-US" sz="1000" dirty="0"/>
              <a:t> </a:t>
            </a:r>
          </a:p>
          <a:p>
            <a:r>
              <a:rPr lang="en-US" sz="1500" dirty="0"/>
              <a:t>There, </a:t>
            </a:r>
            <a:r>
              <a:rPr lang="en-US" sz="1500" dirty="0" err="1"/>
              <a:t>Laia</a:t>
            </a:r>
            <a:r>
              <a:rPr lang="en-US" sz="1500" dirty="0"/>
              <a:t> meets Elias, the school’s finest soldier—and secretly, its most unwilling. Elias wants only to be free of the tyranny he’s being trained to enforce. He and </a:t>
            </a:r>
            <a:r>
              <a:rPr lang="en-US" sz="1500" dirty="0" err="1"/>
              <a:t>Laia</a:t>
            </a:r>
            <a:r>
              <a:rPr lang="en-US" sz="1500" dirty="0"/>
              <a:t> will soon realize that their destinies are intertwined—and that their choices will change the fate of the Empire itself.</a:t>
            </a:r>
            <a:endParaRPr lang="en-US" sz="1500" dirty="0"/>
          </a:p>
        </p:txBody>
      </p:sp>
      <p:pic>
        <p:nvPicPr>
          <p:cNvPr id="3" name="Picture 2" descr="Emb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26" y="1272235"/>
            <a:ext cx="3546422" cy="5317971"/>
          </a:xfrm>
          <a:prstGeom prst="rect">
            <a:avLst/>
          </a:prstGeom>
          <a:ln>
            <a:solidFill>
              <a:schemeClr val="tx1"/>
            </a:solidFill>
          </a:ln>
        </p:spPr>
      </p:pic>
    </p:spTree>
    <p:custDataLst>
      <p:tags r:id="rId1"/>
    </p:custDataLst>
    <p:extLst>
      <p:ext uri="{BB962C8B-B14F-4D97-AF65-F5344CB8AC3E}">
        <p14:creationId xmlns:p14="http://schemas.microsoft.com/office/powerpoint/2010/main" val="158467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Everything Everything</a:t>
            </a:r>
            <a:br>
              <a:rPr lang="en-US" sz="3600" b="1" i="1" dirty="0" smtClean="0"/>
            </a:br>
            <a:r>
              <a:rPr lang="en-US" sz="2400" dirty="0" smtClean="0">
                <a:solidFill>
                  <a:srgbClr val="ECB5A8"/>
                </a:solidFill>
              </a:rPr>
              <a:t>by Nicola Yoon</a:t>
            </a:r>
            <a:r>
              <a:rPr lang="en-US" sz="2000" dirty="0">
                <a:solidFill>
                  <a:srgbClr val="ECB5A8"/>
                </a:solidFill>
              </a:rPr>
              <a:t/>
            </a:r>
            <a:br>
              <a:rPr lang="en-US" sz="2000" dirty="0">
                <a:solidFill>
                  <a:srgbClr val="ECB5A8"/>
                </a:solidFill>
              </a:rPr>
            </a:br>
            <a:r>
              <a:rPr lang="en-US" sz="2000" dirty="0"/>
              <a:t/>
            </a:r>
            <a:br>
              <a:rPr lang="en-US" sz="2000" dirty="0"/>
            </a:br>
            <a:endParaRPr lang="en-US" sz="2000" dirty="0"/>
          </a:p>
        </p:txBody>
      </p:sp>
      <p:sp>
        <p:nvSpPr>
          <p:cNvPr id="4" name="Rectangle 3"/>
          <p:cNvSpPr/>
          <p:nvPr/>
        </p:nvSpPr>
        <p:spPr>
          <a:xfrm>
            <a:off x="3986414" y="1400442"/>
            <a:ext cx="4788977" cy="4678205"/>
          </a:xfrm>
          <a:prstGeom prst="rect">
            <a:avLst/>
          </a:prstGeom>
        </p:spPr>
        <p:txBody>
          <a:bodyPr wrap="square">
            <a:spAutoFit/>
          </a:bodyPr>
          <a:lstStyle/>
          <a:p>
            <a:r>
              <a:rPr lang="en-US" dirty="0"/>
              <a:t>My disease is as rare as it is famous. Basically, I’m allergic to the world. I don’t leave my house, have not left my house in seventeen years. The only people I ever see are my mom and my nurse, Carla. </a:t>
            </a:r>
            <a:endParaRPr lang="en-US" dirty="0" smtClean="0"/>
          </a:p>
          <a:p>
            <a:endParaRPr lang="en-US" sz="1000" dirty="0"/>
          </a:p>
          <a:p>
            <a:r>
              <a:rPr lang="en-US" dirty="0" smtClean="0"/>
              <a:t>But </a:t>
            </a:r>
            <a:r>
              <a:rPr lang="en-US" dirty="0"/>
              <a:t>then one day, a moving truck arrives next door. I look out my window, and I see him. He’s tall, lean and wearing all black—black T-shirt, black jeans, black sneakers, and a black knit cap that covers his hair completely. He catches me looking and stares at me. I stare right back. </a:t>
            </a:r>
            <a:endParaRPr lang="en-US" dirty="0" smtClean="0"/>
          </a:p>
          <a:p>
            <a:endParaRPr lang="en-US" dirty="0"/>
          </a:p>
          <a:p>
            <a:r>
              <a:rPr lang="en-US" dirty="0" smtClean="0"/>
              <a:t>His </a:t>
            </a:r>
            <a:r>
              <a:rPr lang="en-US" dirty="0"/>
              <a:t>name is </a:t>
            </a:r>
            <a:r>
              <a:rPr lang="en-US" dirty="0" err="1"/>
              <a:t>Olly</a:t>
            </a:r>
            <a:r>
              <a:rPr lang="en-US" dirty="0"/>
              <a:t>. Maybe we can’t predict the future, but we can predict some things. For example, I am certainly going to fall in love with </a:t>
            </a:r>
            <a:r>
              <a:rPr lang="en-US" dirty="0" err="1"/>
              <a:t>Olly</a:t>
            </a:r>
            <a:r>
              <a:rPr lang="en-US" dirty="0"/>
              <a:t>. It’s almost certainly going to be a disaster.</a:t>
            </a:r>
            <a:endParaRPr lang="en-US" dirty="0"/>
          </a:p>
        </p:txBody>
      </p:sp>
      <p:pic>
        <p:nvPicPr>
          <p:cNvPr id="3" name="Picture 2" descr="Everything Everyth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71" y="1439519"/>
            <a:ext cx="3412537" cy="5122006"/>
          </a:xfrm>
          <a:prstGeom prst="rect">
            <a:avLst/>
          </a:prstGeom>
        </p:spPr>
      </p:pic>
    </p:spTree>
    <p:custDataLst>
      <p:tags r:id="rId1"/>
    </p:custDataLst>
    <p:extLst>
      <p:ext uri="{BB962C8B-B14F-4D97-AF65-F5344CB8AC3E}">
        <p14:creationId xmlns:p14="http://schemas.microsoft.com/office/powerpoint/2010/main" val="166604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2044402"/>
          </a:xfrm>
        </p:spPr>
        <p:txBody>
          <a:bodyPr>
            <a:noAutofit/>
          </a:bodyPr>
          <a:lstStyle/>
          <a:p>
            <a:pPr algn="ctr"/>
            <a:r>
              <a:rPr lang="en-US" sz="3600" b="1" i="1" dirty="0" smtClean="0"/>
              <a:t>More Happy Than Not </a:t>
            </a:r>
            <a:r>
              <a:rPr lang="en-US" sz="2000" dirty="0" smtClean="0"/>
              <a:t> </a:t>
            </a:r>
            <a:r>
              <a:rPr lang="en-US" sz="2400" dirty="0" smtClean="0">
                <a:solidFill>
                  <a:srgbClr val="ECB5A8"/>
                </a:solidFill>
              </a:rPr>
              <a:t>by Adam </a:t>
            </a:r>
            <a:r>
              <a:rPr lang="en-US" sz="2400" dirty="0" err="1" smtClean="0">
                <a:solidFill>
                  <a:srgbClr val="ECB5A8"/>
                </a:solidFill>
              </a:rPr>
              <a:t>Silvera</a:t>
            </a:r>
            <a:r>
              <a:rPr lang="en-US" sz="2400" dirty="0">
                <a:solidFill>
                  <a:srgbClr val="ECB5A8"/>
                </a:solidFill>
              </a:rPr>
              <a:t/>
            </a:r>
            <a:br>
              <a:rPr lang="en-US" sz="2400" dirty="0">
                <a:solidFill>
                  <a:srgbClr val="ECB5A8"/>
                </a:solidFill>
              </a:rPr>
            </a:br>
            <a:r>
              <a:rPr lang="en-US" sz="2000" dirty="0"/>
              <a:t/>
            </a:r>
            <a:br>
              <a:rPr lang="en-US" sz="2000" dirty="0"/>
            </a:br>
            <a:endParaRPr lang="en-US" sz="2000" dirty="0"/>
          </a:p>
        </p:txBody>
      </p:sp>
      <p:sp>
        <p:nvSpPr>
          <p:cNvPr id="4" name="Rectangle 3"/>
          <p:cNvSpPr/>
          <p:nvPr/>
        </p:nvSpPr>
        <p:spPr>
          <a:xfrm>
            <a:off x="4075543" y="1265649"/>
            <a:ext cx="4919210" cy="5247590"/>
          </a:xfrm>
          <a:prstGeom prst="rect">
            <a:avLst/>
          </a:prstGeom>
        </p:spPr>
        <p:txBody>
          <a:bodyPr wrap="square">
            <a:spAutoFit/>
          </a:bodyPr>
          <a:lstStyle/>
          <a:p>
            <a:r>
              <a:rPr lang="en-US" sz="1500" dirty="0"/>
              <a:t>In his twisty, gritty, profoundly moving debut—called “mandatory reading” by the New York Times—Adam </a:t>
            </a:r>
            <a:r>
              <a:rPr lang="en-US" sz="1500" dirty="0" err="1"/>
              <a:t>Silvera</a:t>
            </a:r>
            <a:r>
              <a:rPr lang="en-US" sz="1500" dirty="0"/>
              <a:t> brings to life a charged, dangerous near-future summer in the Bronx</a:t>
            </a:r>
            <a:r>
              <a:rPr lang="en-US" sz="1500" dirty="0" smtClean="0"/>
              <a:t>.</a:t>
            </a:r>
            <a:endParaRPr lang="en-US" sz="1000" dirty="0" smtClean="0"/>
          </a:p>
          <a:p>
            <a:endParaRPr lang="en-US" sz="1000" dirty="0"/>
          </a:p>
          <a:p>
            <a:r>
              <a:rPr lang="en-US" sz="1500" dirty="0" smtClean="0"/>
              <a:t>In </a:t>
            </a:r>
            <a:r>
              <a:rPr lang="en-US" sz="1500" dirty="0"/>
              <a:t>the months after his father's suicide, it's been tough for 16-year-old Aaron Soto to find happiness again--but he's still gunning for it. With the support of his girlfriend Genevieve and his overworked mom, he's slowly remembering what that might feel like. But grief and the smile-shaped scar on his wrist prevent him from forgetting completely. When Genevieve leaves for a couple of weeks, Aaron spends all his time hanging out with this new guy, Thomas. Aaron's crew notices, and they're not exactly thrilled. But Aaron can't deny the happiness Thomas brings or how Thomas makes him feel safe from himself, despite the tensions their friendship is stirring with his girlfriend and friends. </a:t>
            </a:r>
            <a:endParaRPr lang="en-US" sz="1500" dirty="0" smtClean="0"/>
          </a:p>
          <a:p>
            <a:endParaRPr lang="en-US" sz="1000" dirty="0"/>
          </a:p>
          <a:p>
            <a:r>
              <a:rPr lang="en-US" sz="1500" dirty="0" smtClean="0"/>
              <a:t>Since </a:t>
            </a:r>
            <a:r>
              <a:rPr lang="en-US" sz="1500" dirty="0"/>
              <a:t>Aaron can't stay away from Thomas or turn off his newfound feelings for him, he considers turning to the </a:t>
            </a:r>
            <a:r>
              <a:rPr lang="en-US" sz="1500" dirty="0" err="1"/>
              <a:t>Leteo</a:t>
            </a:r>
            <a:r>
              <a:rPr lang="en-US" sz="1500" dirty="0"/>
              <a:t> Institute's revolutionary memory-alteration procedure to straighten himself out, even if it means forgetting who he truly is. Why does happiness have to be so hard? </a:t>
            </a:r>
            <a:endParaRPr lang="en-US" sz="1500" dirty="0"/>
          </a:p>
        </p:txBody>
      </p:sp>
      <p:pic>
        <p:nvPicPr>
          <p:cNvPr id="3" name="Picture 2" descr="More-Happy-Than-N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1" y="1281545"/>
            <a:ext cx="3469164" cy="5207000"/>
          </a:xfrm>
          <a:prstGeom prst="rect">
            <a:avLst/>
          </a:prstGeom>
          <a:ln>
            <a:solidFill>
              <a:schemeClr val="tx1"/>
            </a:solidFill>
          </a:ln>
        </p:spPr>
      </p:pic>
    </p:spTree>
    <p:custDataLst>
      <p:tags r:id="rId1"/>
    </p:custDataLst>
    <p:extLst>
      <p:ext uri="{BB962C8B-B14F-4D97-AF65-F5344CB8AC3E}">
        <p14:creationId xmlns:p14="http://schemas.microsoft.com/office/powerpoint/2010/main" val="1144108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18573"/>
            <a:ext cx="8758954" cy="1667063"/>
          </a:xfrm>
        </p:spPr>
        <p:txBody>
          <a:bodyPr>
            <a:noAutofit/>
          </a:bodyPr>
          <a:lstStyle/>
          <a:p>
            <a:pPr algn="ctr"/>
            <a:r>
              <a:rPr lang="en-US" sz="3600" b="1" i="1" dirty="0" smtClean="0"/>
              <a:t>Notorious RBG:</a:t>
            </a:r>
            <a:br>
              <a:rPr lang="en-US" sz="3600" b="1" i="1" dirty="0" smtClean="0"/>
            </a:br>
            <a:r>
              <a:rPr lang="en-US" sz="2800" b="1" i="1" dirty="0" smtClean="0"/>
              <a:t>The Life and Times of Ruth Bader Ginsburg</a:t>
            </a:r>
            <a:br>
              <a:rPr lang="en-US" sz="2800" b="1" i="1" dirty="0" smtClean="0"/>
            </a:br>
            <a:r>
              <a:rPr lang="en-US" sz="2000" dirty="0" smtClean="0">
                <a:solidFill>
                  <a:srgbClr val="ECB5A8"/>
                </a:solidFill>
              </a:rPr>
              <a:t>by</a:t>
            </a:r>
            <a:r>
              <a:rPr lang="en-US" sz="2000" dirty="0">
                <a:solidFill>
                  <a:srgbClr val="ECB5A8"/>
                </a:solidFill>
              </a:rPr>
              <a:t> </a:t>
            </a:r>
            <a:r>
              <a:rPr lang="en-US" sz="2000" dirty="0" err="1" smtClean="0">
                <a:solidFill>
                  <a:srgbClr val="ECB5A8"/>
                </a:solidFill>
              </a:rPr>
              <a:t>Irin</a:t>
            </a:r>
            <a:r>
              <a:rPr lang="en-US" sz="2000" dirty="0" smtClean="0">
                <a:solidFill>
                  <a:srgbClr val="ECB5A8"/>
                </a:solidFill>
              </a:rPr>
              <a:t> Carmon &amp; Shana </a:t>
            </a:r>
            <a:r>
              <a:rPr lang="en-US" sz="2000" dirty="0" err="1" smtClean="0">
                <a:solidFill>
                  <a:srgbClr val="ECB5A8"/>
                </a:solidFill>
              </a:rPr>
              <a:t>Knizhnik</a:t>
            </a:r>
            <a:r>
              <a:rPr lang="en-US" sz="2000" dirty="0" smtClean="0">
                <a:hlinkClick r:id="rId3"/>
              </a:rPr>
              <a:t> </a:t>
            </a:r>
            <a:endParaRPr lang="en-US" sz="2000" dirty="0"/>
          </a:p>
        </p:txBody>
      </p:sp>
      <p:sp>
        <p:nvSpPr>
          <p:cNvPr id="4" name="Rectangle 3"/>
          <p:cNvSpPr/>
          <p:nvPr/>
        </p:nvSpPr>
        <p:spPr>
          <a:xfrm>
            <a:off x="4124960" y="1653970"/>
            <a:ext cx="4788977" cy="4247317"/>
          </a:xfrm>
          <a:prstGeom prst="rect">
            <a:avLst/>
          </a:prstGeom>
        </p:spPr>
        <p:txBody>
          <a:bodyPr wrap="square">
            <a:spAutoFit/>
          </a:bodyPr>
          <a:lstStyle/>
          <a:p>
            <a:r>
              <a:rPr lang="en-US" dirty="0" smtClean="0"/>
              <a:t>  </a:t>
            </a:r>
            <a:r>
              <a:rPr lang="en-US" i="1" dirty="0" smtClean="0"/>
              <a:t>Notorious </a:t>
            </a:r>
            <a:r>
              <a:rPr lang="en-US" i="1" dirty="0"/>
              <a:t>RBG </a:t>
            </a:r>
            <a:r>
              <a:rPr lang="en-US" dirty="0"/>
              <a:t>was co-authored by </a:t>
            </a:r>
            <a:r>
              <a:rPr lang="en-US" dirty="0" err="1"/>
              <a:t>Irin</a:t>
            </a:r>
            <a:r>
              <a:rPr lang="en-US" dirty="0"/>
              <a:t> </a:t>
            </a:r>
            <a:r>
              <a:rPr lang="en-US" dirty="0" smtClean="0"/>
              <a:t>Carmon</a:t>
            </a:r>
          </a:p>
          <a:p>
            <a:r>
              <a:rPr lang="en-US" dirty="0"/>
              <a:t> </a:t>
            </a:r>
            <a:r>
              <a:rPr lang="en-US" dirty="0" smtClean="0"/>
              <a:t>  </a:t>
            </a:r>
            <a:r>
              <a:rPr lang="en-US" dirty="0"/>
              <a:t>and Shana </a:t>
            </a:r>
            <a:r>
              <a:rPr lang="en-US" dirty="0" err="1" smtClean="0"/>
              <a:t>Knizhnik</a:t>
            </a:r>
            <a:r>
              <a:rPr lang="en-US" dirty="0"/>
              <a:t>. </a:t>
            </a:r>
            <a:r>
              <a:rPr lang="en-US" dirty="0" err="1"/>
              <a:t>Irin</a:t>
            </a:r>
            <a:r>
              <a:rPr lang="en-US" dirty="0"/>
              <a:t> is a journalist who </a:t>
            </a:r>
            <a:endParaRPr lang="en-US" dirty="0" smtClean="0"/>
          </a:p>
          <a:p>
            <a:r>
              <a:rPr lang="en-US" dirty="0"/>
              <a:t> </a:t>
            </a:r>
            <a:r>
              <a:rPr lang="en-US" dirty="0" smtClean="0"/>
              <a:t>   interviewed </a:t>
            </a:r>
            <a:r>
              <a:rPr lang="en-US" dirty="0"/>
              <a:t>Ruth Bader </a:t>
            </a:r>
            <a:r>
              <a:rPr lang="en-US" dirty="0" smtClean="0"/>
              <a:t>Ginsberg </a:t>
            </a:r>
            <a:r>
              <a:rPr lang="en-US" dirty="0"/>
              <a:t>for MSNBC </a:t>
            </a:r>
            <a:endParaRPr lang="en-US" dirty="0" smtClean="0"/>
          </a:p>
          <a:p>
            <a:r>
              <a:rPr lang="en-US" dirty="0"/>
              <a:t> </a:t>
            </a:r>
            <a:r>
              <a:rPr lang="en-US" dirty="0" smtClean="0"/>
              <a:t>    and </a:t>
            </a:r>
            <a:r>
              <a:rPr lang="en-US" dirty="0"/>
              <a:t>Shana is the law student </a:t>
            </a:r>
            <a:r>
              <a:rPr lang="en-US" dirty="0" smtClean="0"/>
              <a:t>responsible for</a:t>
            </a:r>
          </a:p>
          <a:p>
            <a:r>
              <a:rPr lang="en-US" dirty="0"/>
              <a:t> </a:t>
            </a:r>
            <a:r>
              <a:rPr lang="en-US" dirty="0" smtClean="0"/>
              <a:t>     </a:t>
            </a:r>
            <a:r>
              <a:rPr lang="en-US" dirty="0"/>
              <a:t>the creation of the Notorious R.B.G </a:t>
            </a:r>
            <a:r>
              <a:rPr lang="en-US" dirty="0" err="1" smtClean="0"/>
              <a:t>Tumblr</a:t>
            </a:r>
            <a:r>
              <a:rPr lang="en-US" dirty="0" smtClean="0"/>
              <a:t> </a:t>
            </a:r>
          </a:p>
          <a:p>
            <a:r>
              <a:rPr lang="en-US" dirty="0"/>
              <a:t> </a:t>
            </a:r>
            <a:r>
              <a:rPr lang="en-US" dirty="0" smtClean="0"/>
              <a:t>      and </a:t>
            </a:r>
            <a:r>
              <a:rPr lang="en-US" dirty="0"/>
              <a:t>subsequent international obsession with </a:t>
            </a:r>
            <a:endParaRPr lang="en-US" dirty="0" smtClean="0"/>
          </a:p>
          <a:p>
            <a:r>
              <a:rPr lang="en-US" dirty="0"/>
              <a:t> </a:t>
            </a:r>
            <a:r>
              <a:rPr lang="en-US" dirty="0" smtClean="0"/>
              <a:t>       Supreme </a:t>
            </a:r>
            <a:r>
              <a:rPr lang="en-US" dirty="0"/>
              <a:t>Court Justice Ruth Bader Ginsburg</a:t>
            </a:r>
            <a:r>
              <a:rPr lang="en-US" dirty="0" smtClean="0"/>
              <a:t>.</a:t>
            </a:r>
          </a:p>
          <a:p>
            <a:r>
              <a:rPr lang="en-US" dirty="0"/>
              <a:t> </a:t>
            </a:r>
            <a:r>
              <a:rPr lang="en-US" dirty="0" smtClean="0"/>
              <a:t>       </a:t>
            </a:r>
          </a:p>
          <a:p>
            <a:r>
              <a:rPr lang="en-US" dirty="0"/>
              <a:t> </a:t>
            </a:r>
            <a:r>
              <a:rPr lang="en-US" dirty="0" smtClean="0"/>
              <a:t>       Both </a:t>
            </a:r>
            <a:r>
              <a:rPr lang="en-US" dirty="0" err="1"/>
              <a:t>Irin</a:t>
            </a:r>
            <a:r>
              <a:rPr lang="en-US" dirty="0"/>
              <a:t> </a:t>
            </a:r>
            <a:r>
              <a:rPr lang="en-US" dirty="0" smtClean="0"/>
              <a:t>and </a:t>
            </a:r>
            <a:r>
              <a:rPr lang="en-US" dirty="0"/>
              <a:t>Shana have researched and </a:t>
            </a:r>
            <a:endParaRPr lang="en-US" dirty="0" smtClean="0"/>
          </a:p>
          <a:p>
            <a:r>
              <a:rPr lang="en-US" dirty="0"/>
              <a:t> </a:t>
            </a:r>
            <a:r>
              <a:rPr lang="en-US" dirty="0" smtClean="0"/>
              <a:t>        fact </a:t>
            </a:r>
            <a:r>
              <a:rPr lang="en-US" dirty="0"/>
              <a:t>checked every </a:t>
            </a:r>
            <a:r>
              <a:rPr lang="en-US" dirty="0" smtClean="0"/>
              <a:t>fact </a:t>
            </a:r>
            <a:r>
              <a:rPr lang="en-US" dirty="0"/>
              <a:t>presented in the </a:t>
            </a:r>
            <a:endParaRPr lang="en-US" dirty="0" smtClean="0"/>
          </a:p>
          <a:p>
            <a:r>
              <a:rPr lang="en-US" dirty="0"/>
              <a:t> </a:t>
            </a:r>
            <a:r>
              <a:rPr lang="en-US" dirty="0" smtClean="0"/>
              <a:t>         book</a:t>
            </a:r>
            <a:r>
              <a:rPr lang="en-US" dirty="0"/>
              <a:t>, as well as fact checked with </a:t>
            </a:r>
            <a:r>
              <a:rPr lang="en-US" dirty="0" smtClean="0"/>
              <a:t>the </a:t>
            </a:r>
          </a:p>
          <a:p>
            <a:r>
              <a:rPr lang="en-US" dirty="0"/>
              <a:t> </a:t>
            </a:r>
            <a:r>
              <a:rPr lang="en-US" dirty="0" smtClean="0"/>
              <a:t>          Notorious </a:t>
            </a:r>
            <a:r>
              <a:rPr lang="en-US" dirty="0"/>
              <a:t>RBG herself. In homage to the </a:t>
            </a:r>
            <a:endParaRPr lang="en-US" dirty="0" smtClean="0"/>
          </a:p>
          <a:p>
            <a:r>
              <a:rPr lang="en-US" dirty="0"/>
              <a:t> </a:t>
            </a:r>
            <a:r>
              <a:rPr lang="en-US" dirty="0" smtClean="0"/>
              <a:t>           Notorious B.I.G </a:t>
            </a:r>
            <a:r>
              <a:rPr lang="en-US" dirty="0"/>
              <a:t>the titles for the </a:t>
            </a:r>
            <a:r>
              <a:rPr lang="en-US" dirty="0" smtClean="0"/>
              <a:t>chapters</a:t>
            </a:r>
          </a:p>
          <a:p>
            <a:r>
              <a:rPr lang="en-US" dirty="0"/>
              <a:t> </a:t>
            </a:r>
            <a:r>
              <a:rPr lang="en-US" dirty="0" smtClean="0"/>
              <a:t>            </a:t>
            </a:r>
            <a:r>
              <a:rPr lang="en-US" dirty="0"/>
              <a:t>have been inspired </a:t>
            </a:r>
            <a:r>
              <a:rPr lang="en-US" dirty="0" smtClean="0"/>
              <a:t>by </a:t>
            </a:r>
            <a:r>
              <a:rPr lang="en-US" dirty="0"/>
              <a:t>his lyrics. </a:t>
            </a:r>
            <a:r>
              <a:rPr lang="en-US" dirty="0" err="1"/>
              <a:t>Irin</a:t>
            </a:r>
            <a:r>
              <a:rPr lang="en-US" dirty="0"/>
              <a:t> and </a:t>
            </a:r>
            <a:endParaRPr lang="en-US" dirty="0" smtClean="0"/>
          </a:p>
          <a:p>
            <a:r>
              <a:rPr lang="en-US" dirty="0"/>
              <a:t> </a:t>
            </a:r>
            <a:r>
              <a:rPr lang="en-US" dirty="0" smtClean="0"/>
              <a:t>            Shana’s </a:t>
            </a:r>
            <a:r>
              <a:rPr lang="en-US" dirty="0"/>
              <a:t>goal in publishing this </a:t>
            </a:r>
            <a:r>
              <a:rPr lang="en-US" dirty="0" smtClean="0"/>
              <a:t>book </a:t>
            </a:r>
            <a:r>
              <a:rPr lang="en-US" dirty="0"/>
              <a:t>is to </a:t>
            </a:r>
            <a:endParaRPr lang="en-US" dirty="0" smtClean="0"/>
          </a:p>
        </p:txBody>
      </p:sp>
      <p:pic>
        <p:nvPicPr>
          <p:cNvPr id="3" name="Picture 2" descr="Notorious R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5369">
            <a:off x="402398" y="1904993"/>
            <a:ext cx="4133273" cy="4133273"/>
          </a:xfrm>
          <a:prstGeom prst="rect">
            <a:avLst/>
          </a:prstGeom>
          <a:ln>
            <a:solidFill>
              <a:schemeClr val="tx1"/>
            </a:solidFill>
          </a:ln>
        </p:spPr>
      </p:pic>
      <p:sp>
        <p:nvSpPr>
          <p:cNvPr id="5" name="TextBox 4"/>
          <p:cNvSpPr txBox="1"/>
          <p:nvPr/>
        </p:nvSpPr>
        <p:spPr>
          <a:xfrm>
            <a:off x="831273" y="5756351"/>
            <a:ext cx="8312727" cy="923330"/>
          </a:xfrm>
          <a:prstGeom prst="rect">
            <a:avLst/>
          </a:prstGeom>
          <a:noFill/>
        </p:spPr>
        <p:txBody>
          <a:bodyPr wrap="square" rtlCol="0">
            <a:spAutoFit/>
          </a:bodyPr>
          <a:lstStyle/>
          <a:p>
            <a:r>
              <a:rPr lang="en-US" dirty="0" smtClean="0"/>
              <a:t>                                                          lend </a:t>
            </a:r>
            <a:r>
              <a:rPr lang="en-US" dirty="0"/>
              <a:t>some light on one of the most</a:t>
            </a:r>
            <a:r>
              <a:rPr lang="en-US" dirty="0" smtClean="0"/>
              <a:t> underestimated   </a:t>
            </a:r>
          </a:p>
          <a:p>
            <a:r>
              <a:rPr lang="en-US" dirty="0" smtClean="0"/>
              <a:t>                       and </a:t>
            </a:r>
            <a:r>
              <a:rPr lang="en-US" dirty="0"/>
              <a:t>misunderstood women </a:t>
            </a:r>
            <a:r>
              <a:rPr lang="en-US" dirty="0" smtClean="0"/>
              <a:t>who managed </a:t>
            </a:r>
            <a:r>
              <a:rPr lang="en-US" dirty="0"/>
              <a:t>to change the world </a:t>
            </a:r>
            <a:r>
              <a:rPr lang="en-US" dirty="0" smtClean="0"/>
              <a:t>and who   </a:t>
            </a:r>
          </a:p>
          <a:p>
            <a:r>
              <a:rPr lang="en-US" dirty="0"/>
              <a:t> </a:t>
            </a:r>
            <a:r>
              <a:rPr lang="en-US" dirty="0" smtClean="0"/>
              <a:t>      continues to do that to this day.   </a:t>
            </a:r>
          </a:p>
        </p:txBody>
      </p:sp>
    </p:spTree>
    <p:custDataLst>
      <p:tags r:id="rId1"/>
    </p:custDataLst>
    <p:extLst>
      <p:ext uri="{BB962C8B-B14F-4D97-AF65-F5344CB8AC3E}">
        <p14:creationId xmlns:p14="http://schemas.microsoft.com/office/powerpoint/2010/main" val="82356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83" y="226391"/>
            <a:ext cx="8758954" cy="847336"/>
          </a:xfrm>
        </p:spPr>
        <p:txBody>
          <a:bodyPr>
            <a:noAutofit/>
          </a:bodyPr>
          <a:lstStyle/>
          <a:p>
            <a:pPr algn="ctr"/>
            <a:r>
              <a:rPr lang="en-US" sz="3600" b="1" i="1" dirty="0" smtClean="0"/>
              <a:t>Out of Darkness  </a:t>
            </a:r>
            <a:r>
              <a:rPr lang="en-US" sz="2400" dirty="0" smtClean="0">
                <a:solidFill>
                  <a:srgbClr val="ECB5A8"/>
                </a:solidFill>
              </a:rPr>
              <a:t>by Ashley Hope Perez</a:t>
            </a:r>
            <a:r>
              <a:rPr lang="en-US" sz="2000" dirty="0"/>
              <a:t/>
            </a:r>
            <a:br>
              <a:rPr lang="en-US" sz="2000" dirty="0"/>
            </a:br>
            <a:endParaRPr lang="en-US" sz="2000" dirty="0"/>
          </a:p>
        </p:txBody>
      </p:sp>
      <p:sp>
        <p:nvSpPr>
          <p:cNvPr id="4" name="Rectangle 3"/>
          <p:cNvSpPr/>
          <p:nvPr/>
        </p:nvSpPr>
        <p:spPr>
          <a:xfrm>
            <a:off x="4125802" y="1225335"/>
            <a:ext cx="4892040" cy="5324535"/>
          </a:xfrm>
          <a:prstGeom prst="rect">
            <a:avLst/>
          </a:prstGeom>
        </p:spPr>
        <p:txBody>
          <a:bodyPr wrap="square">
            <a:spAutoFit/>
          </a:bodyPr>
          <a:lstStyle/>
          <a:p>
            <a:pPr algn="ctr"/>
            <a:r>
              <a:rPr lang="en-US" sz="1500" dirty="0"/>
              <a:t>“This is East Texas, and there’s lines. Lines you cross</a:t>
            </a:r>
            <a:r>
              <a:rPr lang="en-US" sz="1500" dirty="0" smtClean="0"/>
              <a:t>,</a:t>
            </a:r>
          </a:p>
          <a:p>
            <a:pPr algn="ctr"/>
            <a:r>
              <a:rPr lang="en-US" sz="1500" dirty="0" smtClean="0"/>
              <a:t> </a:t>
            </a:r>
            <a:r>
              <a:rPr lang="en-US" sz="1500" dirty="0"/>
              <a:t>lines you don’t cross. That clear?” </a:t>
            </a:r>
            <a:endParaRPr lang="en-US" sz="1500" dirty="0" smtClean="0"/>
          </a:p>
          <a:p>
            <a:endParaRPr lang="en-US" sz="1000" dirty="0"/>
          </a:p>
          <a:p>
            <a:r>
              <a:rPr lang="en-US" sz="1500" dirty="0" smtClean="0"/>
              <a:t>New </a:t>
            </a:r>
            <a:r>
              <a:rPr lang="en-US" sz="1500" dirty="0"/>
              <a:t>London, Texas. 1937. Naomi Vargas and Wash Fuller know about the lines in East Texas as well as anyone. They know the signs that mark them. </a:t>
            </a:r>
            <a:endParaRPr lang="en-US" sz="1500" dirty="0" smtClean="0"/>
          </a:p>
          <a:p>
            <a:endParaRPr lang="en-US" sz="1000" dirty="0"/>
          </a:p>
          <a:p>
            <a:pPr algn="ctr"/>
            <a:r>
              <a:rPr lang="en-US" sz="1500" dirty="0" smtClean="0"/>
              <a:t>“</a:t>
            </a:r>
            <a:r>
              <a:rPr lang="en-US" sz="1500" dirty="0"/>
              <a:t>No Negroes, Mexicans, or dogs.” </a:t>
            </a:r>
            <a:endParaRPr lang="en-US" sz="1500" dirty="0" smtClean="0"/>
          </a:p>
          <a:p>
            <a:endParaRPr lang="en-US" sz="1000" dirty="0"/>
          </a:p>
          <a:p>
            <a:r>
              <a:rPr lang="en-US" sz="1500" dirty="0" smtClean="0"/>
              <a:t>They </a:t>
            </a:r>
            <a:r>
              <a:rPr lang="en-US" sz="1500" dirty="0"/>
              <a:t>know the people who enforce them. </a:t>
            </a:r>
            <a:endParaRPr lang="en-US" sz="1500" dirty="0" smtClean="0"/>
          </a:p>
          <a:p>
            <a:endParaRPr lang="en-US" sz="1000" dirty="0"/>
          </a:p>
          <a:p>
            <a:pPr algn="ctr"/>
            <a:r>
              <a:rPr lang="en-US" sz="1500" dirty="0" smtClean="0"/>
              <a:t>“</a:t>
            </a:r>
            <a:r>
              <a:rPr lang="en-US" sz="1500" dirty="0"/>
              <a:t>They all decided they’d ride out in their sheets </a:t>
            </a:r>
            <a:endParaRPr lang="en-US" sz="1500" dirty="0" smtClean="0"/>
          </a:p>
          <a:p>
            <a:pPr algn="ctr"/>
            <a:r>
              <a:rPr lang="en-US" sz="1500" dirty="0" smtClean="0"/>
              <a:t>and </a:t>
            </a:r>
            <a:r>
              <a:rPr lang="en-US" sz="1500" dirty="0"/>
              <a:t>pay Blue a visit.</a:t>
            </a:r>
            <a:r>
              <a:rPr lang="en-US" sz="1500" dirty="0" smtClean="0"/>
              <a:t>”</a:t>
            </a:r>
          </a:p>
          <a:p>
            <a:endParaRPr lang="en-US" sz="1000" dirty="0"/>
          </a:p>
          <a:p>
            <a:r>
              <a:rPr lang="en-US" sz="1500" dirty="0" smtClean="0"/>
              <a:t> </a:t>
            </a:r>
            <a:r>
              <a:rPr lang="en-US" sz="1500" dirty="0"/>
              <a:t>But sometimes the attraction between two people is so powerful it breaks through even the most entrenched color lines. And the consequences can be explosive. </a:t>
            </a:r>
            <a:endParaRPr lang="en-US" sz="1500" dirty="0" smtClean="0"/>
          </a:p>
          <a:p>
            <a:endParaRPr lang="en-US" sz="1000" dirty="0"/>
          </a:p>
          <a:p>
            <a:pPr algn="ctr"/>
            <a:r>
              <a:rPr lang="en-US" sz="1500" dirty="0" smtClean="0"/>
              <a:t>“</a:t>
            </a:r>
            <a:r>
              <a:rPr lang="en-US" sz="1500" dirty="0"/>
              <a:t>More than grief, more than anger, there is a need. Someone to blame. Someone to make pay.</a:t>
            </a:r>
            <a:r>
              <a:rPr lang="en-US" sz="1500" dirty="0" smtClean="0"/>
              <a:t>”</a:t>
            </a:r>
          </a:p>
          <a:p>
            <a:endParaRPr lang="en-US" sz="1000" dirty="0"/>
          </a:p>
          <a:p>
            <a:r>
              <a:rPr lang="en-US" sz="1500" dirty="0" smtClean="0"/>
              <a:t> </a:t>
            </a:r>
            <a:r>
              <a:rPr lang="en-US" sz="1500" dirty="0"/>
              <a:t>Ashley Hope Pérez takes the facts of the 1937 New London school explosion—the worst school disaster in American history—as a backdrop for a riveting novel about segregation, love, family, and the forces that destroy people.</a:t>
            </a:r>
            <a:endParaRPr lang="en-US" sz="1500" dirty="0"/>
          </a:p>
        </p:txBody>
      </p:sp>
      <p:pic>
        <p:nvPicPr>
          <p:cNvPr id="3" name="Picture 2" descr="outofdarkn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69" y="1241782"/>
            <a:ext cx="3619440" cy="5308088"/>
          </a:xfrm>
          <a:prstGeom prst="rect">
            <a:avLst/>
          </a:prstGeom>
          <a:ln>
            <a:solidFill>
              <a:schemeClr val="tx1"/>
            </a:solidFill>
          </a:ln>
        </p:spPr>
      </p:pic>
    </p:spTree>
    <p:custDataLst>
      <p:tags r:id="rId1"/>
    </p:custDataLst>
    <p:extLst>
      <p:ext uri="{BB962C8B-B14F-4D97-AF65-F5344CB8AC3E}">
        <p14:creationId xmlns:p14="http://schemas.microsoft.com/office/powerpoint/2010/main" val="1474833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9129</TotalTime>
  <Words>2115</Words>
  <Application>Microsoft Macintosh PowerPoint</Application>
  <PresentationFormat>On-screen Show (4:3)</PresentationFormat>
  <Paragraphs>102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Virginia Readers Choice</vt:lpstr>
      <vt:lpstr>All American Boys   by Jason Reynolds &amp; Brendan Kiely</vt:lpstr>
      <vt:lpstr>All the Bright Places  by Jennifer Niven</vt:lpstr>
      <vt:lpstr>Dumplin’   by Julie Murphy</vt:lpstr>
      <vt:lpstr> An Ember in the Ashes  by Sabaa Tahir </vt:lpstr>
      <vt:lpstr>Everything Everything by Nicola Yoon  </vt:lpstr>
      <vt:lpstr>More Happy Than Not  by Adam Silvera  </vt:lpstr>
      <vt:lpstr>Notorious RBG: The Life and Times of Ruth Bader Ginsburg by Irin Carmon &amp; Shana Knizhnik </vt:lpstr>
      <vt:lpstr>Out of Darkness  by Ashley Hope Perez </vt:lpstr>
      <vt:lpstr>Salt to the Sea  by Ruta Sepetys  </vt:lpstr>
      <vt:lpstr>  Simon vs. the Homo Sapiens Agenda by Becky Albertalli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the Books</dc:title>
  <dc:creator>Tonia Eriksen</dc:creator>
  <cp:lastModifiedBy>hcs hcs</cp:lastModifiedBy>
  <cp:revision>40</cp:revision>
  <cp:lastPrinted>2017-02-15T22:52:26Z</cp:lastPrinted>
  <dcterms:created xsi:type="dcterms:W3CDTF">2016-07-26T21:31:52Z</dcterms:created>
  <dcterms:modified xsi:type="dcterms:W3CDTF">2017-07-17T04:03:05Z</dcterms:modified>
</cp:coreProperties>
</file>