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79"/>
    <p:restoredTop sz="94631"/>
  </p:normalViewPr>
  <p:slideViewPr>
    <p:cSldViewPr snapToGrid="0" snapToObjects="1">
      <p:cViewPr varScale="1">
        <p:scale>
          <a:sx n="53" d="100"/>
          <a:sy n="53" d="100"/>
        </p:scale>
        <p:origin x="200" y="1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72345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89899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78382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9365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3FD4B-D9F0-884B-AAC2-4455539E33DB}"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565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23FD4B-D9F0-884B-AAC2-4455539E33DB}" type="datetimeFigureOut">
              <a:rPr lang="en-US" smtClean="0"/>
              <a:t>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08019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23FD4B-D9F0-884B-AAC2-4455539E33DB}" type="datetimeFigureOut">
              <a:rPr lang="en-US" smtClean="0"/>
              <a:t>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212187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3FD4B-D9F0-884B-AAC2-4455539E33DB}" type="datetimeFigureOut">
              <a:rPr lang="en-US" smtClean="0"/>
              <a:t>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28714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3FD4B-D9F0-884B-AAC2-4455539E33DB}" type="datetimeFigureOut">
              <a:rPr lang="en-US" smtClean="0"/>
              <a:t>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45812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3FD4B-D9F0-884B-AAC2-4455539E33DB}" type="datetimeFigureOut">
              <a:rPr lang="en-US" smtClean="0"/>
              <a:t>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85116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3FD4B-D9F0-884B-AAC2-4455539E33DB}" type="datetimeFigureOut">
              <a:rPr lang="en-US" smtClean="0"/>
              <a:t>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939266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FD4B-D9F0-884B-AAC2-4455539E33DB}" type="datetimeFigureOut">
              <a:rPr lang="en-US" smtClean="0"/>
              <a:t>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C9F61-5626-5C4F-803D-FD084AC53778}" type="slidenum">
              <a:rPr lang="en-US" smtClean="0"/>
              <a:t>‹#›</a:t>
            </a:fld>
            <a:endParaRPr lang="en-US"/>
          </a:p>
        </p:txBody>
      </p:sp>
    </p:spTree>
    <p:extLst>
      <p:ext uri="{BB962C8B-B14F-4D97-AF65-F5344CB8AC3E}">
        <p14:creationId xmlns:p14="http://schemas.microsoft.com/office/powerpoint/2010/main" val="310919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 Id="rId9" Type="http://schemas.openxmlformats.org/officeDocument/2006/relationships/image" Target="../media/image8.tiff"/><Relationship Id="rId10" Type="http://schemas.openxmlformats.org/officeDocument/2006/relationships/image" Target="../media/image9.tiff"/><Relationship Id="rId11" Type="http://schemas.openxmlformats.org/officeDocument/2006/relationships/image" Target="../media/image10.tif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dreads.com/author/show/326609.Kwame_Alexander" TargetMode="External"/><Relationship Id="rId3" Type="http://schemas.openxmlformats.org/officeDocument/2006/relationships/image" Target="../media/image1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dreads.com/author/show/326609.Kwame_Alexander" TargetMode="External"/><Relationship Id="rId3" Type="http://schemas.openxmlformats.org/officeDocument/2006/relationships/image" Target="../media/image2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dreads.com/author/show/326609.Kwame_Alexander" TargetMode="External"/><Relationship Id="rId3" Type="http://schemas.openxmlformats.org/officeDocument/2006/relationships/image" Target="../media/image1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dreads.com/author/show/326609.Kwame_Alexander" TargetMode="External"/><Relationship Id="rId3"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034" y="3046953"/>
            <a:ext cx="4856237" cy="659383"/>
          </a:xfrm>
        </p:spPr>
        <p:txBody>
          <a:bodyPr>
            <a:normAutofit fontScale="90000"/>
          </a:bodyPr>
          <a:lstStyle/>
          <a:p>
            <a:r>
              <a:rPr lang="en-US" sz="3300" dirty="0">
                <a:latin typeface="KBLimeLight" charset="0"/>
                <a:ea typeface="KBLimeLight" charset="0"/>
                <a:cs typeface="KBLimeLight" charset="0"/>
              </a:rPr>
              <a:t>Virginia Readers Choice</a:t>
            </a:r>
          </a:p>
        </p:txBody>
      </p:sp>
      <p:sp>
        <p:nvSpPr>
          <p:cNvPr id="6" name="Rectangle 5"/>
          <p:cNvSpPr/>
          <p:nvPr/>
        </p:nvSpPr>
        <p:spPr>
          <a:xfrm>
            <a:off x="37253" y="6142419"/>
            <a:ext cx="9021818" cy="715581"/>
          </a:xfrm>
          <a:prstGeom prst="rect">
            <a:avLst/>
          </a:prstGeom>
        </p:spPr>
        <p:txBody>
          <a:bodyPr wrap="square">
            <a:spAutoFit/>
          </a:bodyPr>
          <a:lstStyle/>
          <a:p>
            <a:pPr algn="ctr"/>
            <a:r>
              <a:rPr lang="en-US" sz="4050" dirty="0" smtClean="0">
                <a:latin typeface="KBLimeLight" charset="0"/>
                <a:ea typeface="KBLimeLight" charset="0"/>
                <a:cs typeface="KBLimeLight" charset="0"/>
              </a:rPr>
              <a:t>2017 </a:t>
            </a:r>
            <a:r>
              <a:rPr lang="en-US" sz="4050" dirty="0">
                <a:latin typeface="KBLimeLight" charset="0"/>
                <a:ea typeface="KBLimeLight" charset="0"/>
                <a:cs typeface="KBLimeLight" charset="0"/>
              </a:rPr>
              <a:t>- Berkeley Middle School - </a:t>
            </a:r>
            <a:r>
              <a:rPr lang="en-US" sz="4050" dirty="0" smtClean="0">
                <a:latin typeface="KBLimeLight" charset="0"/>
                <a:ea typeface="KBLimeLight" charset="0"/>
                <a:cs typeface="KBLimeLight" charset="0"/>
              </a:rPr>
              <a:t>2018</a:t>
            </a:r>
            <a:endParaRPr lang="en-US" sz="4050" dirty="0">
              <a:latin typeface="KBLimeLight" charset="0"/>
              <a:ea typeface="KBLimeLight" charset="0"/>
              <a:cs typeface="KBLimeLight" charset="0"/>
            </a:endParaRPr>
          </a:p>
        </p:txBody>
      </p:sp>
      <p:sp>
        <p:nvSpPr>
          <p:cNvPr id="16" name="Title 1"/>
          <p:cNvSpPr txBox="1">
            <a:spLocks/>
          </p:cNvSpPr>
          <p:nvPr/>
        </p:nvSpPr>
        <p:spPr>
          <a:xfrm>
            <a:off x="3221431" y="2478755"/>
            <a:ext cx="2507445" cy="998012"/>
          </a:xfrm>
          <a:prstGeom prst="rect">
            <a:avLst/>
          </a:prstGeom>
        </p:spPr>
        <p:txBody>
          <a:bodyPr vert="horz" lIns="68580" tIns="34290" rIns="68580" bIns="3429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0" dirty="0">
                <a:latin typeface="KBLimeLight" charset="0"/>
                <a:ea typeface="KBLimeLight" charset="0"/>
                <a:cs typeface="KBLimeLight" charset="0"/>
              </a:rPr>
              <a:t>VRC</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77696" y="95171"/>
            <a:ext cx="1537571" cy="215401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355" y="3724373"/>
            <a:ext cx="1621292" cy="2434372"/>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7684" y="64996"/>
            <a:ext cx="1736779" cy="247404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6605" y="3720592"/>
            <a:ext cx="1620840" cy="2438153"/>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6367" y="3706014"/>
            <a:ext cx="1682057" cy="2442926"/>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4858" y="3715975"/>
            <a:ext cx="1578979" cy="2416804"/>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19956" y="3682002"/>
            <a:ext cx="1705042" cy="2462081"/>
          </a:xfrm>
          <a:prstGeom prst="rect">
            <a:avLst/>
          </a:prstGeom>
        </p:spPr>
      </p:pic>
      <p:pic>
        <p:nvPicPr>
          <p:cNvPr id="25" name="Picture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16880" y="51302"/>
            <a:ext cx="1708118" cy="2549429"/>
          </a:xfrm>
          <a:prstGeom prst="rect">
            <a:avLst/>
          </a:prstGeom>
        </p:spPr>
      </p:pic>
      <p:pic>
        <p:nvPicPr>
          <p:cNvPr id="26" name="Picture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86816" y="95170"/>
            <a:ext cx="1504454" cy="2272352"/>
          </a:xfrm>
          <a:prstGeom prst="rect">
            <a:avLst/>
          </a:prstGeom>
        </p:spPr>
      </p:pic>
      <p:pic>
        <p:nvPicPr>
          <p:cNvPr id="27" name="Picture 2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3645" y="27962"/>
            <a:ext cx="1727081" cy="2624586"/>
          </a:xfrm>
          <a:prstGeom prst="rect">
            <a:avLst/>
          </a:prstGeom>
        </p:spPr>
      </p:pic>
    </p:spTree>
    <p:extLst>
      <p:ext uri="{BB962C8B-B14F-4D97-AF65-F5344CB8AC3E}">
        <p14:creationId xmlns:p14="http://schemas.microsoft.com/office/powerpoint/2010/main" val="17664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2044402"/>
          </a:xfrm>
        </p:spPr>
        <p:txBody>
          <a:bodyPr>
            <a:noAutofit/>
          </a:bodyPr>
          <a:lstStyle/>
          <a:p>
            <a:pPr algn="ctr"/>
            <a:r>
              <a:rPr lang="en-US" sz="3600" b="1" i="1" dirty="0" smtClean="0"/>
              <a:t>The War That Saved My Life</a:t>
            </a:r>
            <a:r>
              <a:rPr lang="en-US" sz="2000" b="1" dirty="0"/>
              <a:t/>
            </a:r>
            <a:br>
              <a:rPr lang="en-US" sz="2000" b="1" dirty="0"/>
            </a:br>
            <a:r>
              <a:rPr lang="en-US" sz="2000" dirty="0"/>
              <a:t> by Kimberly Brubaker Bradley  </a:t>
            </a:r>
            <a:br>
              <a:rPr lang="en-US" sz="2000" dirty="0"/>
            </a:br>
            <a:r>
              <a:rPr lang="en-US" sz="2000" dirty="0" smtClean="0">
                <a:hlinkClick r:id="rId2"/>
              </a:rPr>
              <a:t> </a:t>
            </a:r>
            <a:r>
              <a:rPr lang="en-US" sz="2000" dirty="0"/>
              <a:t/>
            </a:r>
            <a:br>
              <a:rPr lang="en-US" sz="2000" dirty="0"/>
            </a:br>
            <a:r>
              <a:rPr lang="en-US" sz="2000" dirty="0"/>
              <a:t/>
            </a:r>
            <a:br>
              <a:rPr lang="en-US" sz="2000" dirty="0"/>
            </a:br>
            <a:endParaRPr lang="en-US" sz="2000" dirty="0"/>
          </a:p>
        </p:txBody>
      </p:sp>
      <p:sp>
        <p:nvSpPr>
          <p:cNvPr id="4" name="Rectangle 3"/>
          <p:cNvSpPr/>
          <p:nvPr/>
        </p:nvSpPr>
        <p:spPr>
          <a:xfrm>
            <a:off x="4124960" y="1130343"/>
            <a:ext cx="4788977" cy="5632311"/>
          </a:xfrm>
          <a:prstGeom prst="rect">
            <a:avLst/>
          </a:prstGeom>
        </p:spPr>
        <p:txBody>
          <a:bodyPr wrap="square">
            <a:spAutoFit/>
          </a:bodyPr>
          <a:lstStyle/>
          <a:p>
            <a:r>
              <a:rPr lang="en-US" smtClean="0"/>
              <a:t>Nine-year-old </a:t>
            </a:r>
            <a:r>
              <a:rPr lang="en-US" dirty="0"/>
              <a:t>Ada has never left her one-room apartment. Her mother is too humiliated by Ada’s twisted foot to let her outside. So when her little brother Jamie is shipped out of London to escape the war, Ada doesn’t waste a minute—she sneaks out to join him.</a:t>
            </a:r>
            <a:br>
              <a:rPr lang="en-US" dirty="0"/>
            </a:br>
            <a:r>
              <a:rPr lang="en-US" dirty="0"/>
              <a:t> </a:t>
            </a:r>
            <a:br>
              <a:rPr lang="en-US" dirty="0"/>
            </a:br>
            <a:r>
              <a:rPr lang="en-US" dirty="0"/>
              <a:t>So begins a new adventure of Ada, and for Susan Smith, the woman who is forced to take the two kids in. As Ada teaches herself to ride a pony, learns to read, and watches for German spies, she begins to trust Susan—and Susan begins to love Ada and Jamie. But in the end, will their bond be enough to hold them together through wartime? Or will Ada and her brother fall back into the cruel hands of their mother?</a:t>
            </a:r>
            <a:br>
              <a:rPr lang="en-US" dirty="0"/>
            </a:br>
            <a:r>
              <a:rPr lang="en-US" dirty="0"/>
              <a:t> </a:t>
            </a:r>
            <a:br>
              <a:rPr lang="en-US" dirty="0"/>
            </a:br>
            <a:r>
              <a:rPr lang="en-US" dirty="0"/>
              <a:t>This masterful work of historical fiction is equal parts adventure and a moving tale of family and identity—a classic in the making.</a:t>
            </a:r>
            <a:endParaRPr lang="en-US" sz="1600" dirty="0"/>
          </a:p>
        </p:txBody>
      </p:sp>
      <p:pic>
        <p:nvPicPr>
          <p:cNvPr id="6" name="Picture 5"/>
          <p:cNvPicPr>
            <a:picLocks noChangeAspect="1"/>
          </p:cNvPicPr>
          <p:nvPr/>
        </p:nvPicPr>
        <p:blipFill>
          <a:blip r:embed="rId3"/>
          <a:stretch>
            <a:fillRect/>
          </a:stretch>
        </p:blipFill>
        <p:spPr>
          <a:xfrm>
            <a:off x="277440" y="1242879"/>
            <a:ext cx="3532731" cy="5407240"/>
          </a:xfrm>
          <a:prstGeom prst="rect">
            <a:avLst/>
          </a:prstGeom>
        </p:spPr>
      </p:pic>
    </p:spTree>
    <p:extLst>
      <p:ext uri="{BB962C8B-B14F-4D97-AF65-F5344CB8AC3E}">
        <p14:creationId xmlns:p14="http://schemas.microsoft.com/office/powerpoint/2010/main" val="195489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2" y="18573"/>
            <a:ext cx="8730531" cy="2044402"/>
          </a:xfrm>
        </p:spPr>
        <p:txBody>
          <a:bodyPr>
            <a:noAutofit/>
          </a:bodyPr>
          <a:lstStyle/>
          <a:p>
            <a:pPr algn="ctr"/>
            <a:r>
              <a:rPr lang="en-US" sz="2000" dirty="0" smtClean="0"/>
              <a:t/>
            </a:r>
            <a:br>
              <a:rPr lang="en-US" sz="2000" dirty="0" smtClean="0"/>
            </a:br>
            <a:r>
              <a:rPr lang="en-US" sz="3600" b="1" i="1" dirty="0"/>
              <a:t> The Seventh Most Important Thing</a:t>
            </a:r>
            <a:r>
              <a:rPr lang="en-US" sz="2000" b="1" dirty="0"/>
              <a:t/>
            </a:r>
            <a:br>
              <a:rPr lang="en-US" sz="2000" b="1" dirty="0"/>
            </a:br>
            <a:r>
              <a:rPr lang="en-US" sz="2000" dirty="0"/>
              <a:t>by Shelley Pearsall</a:t>
            </a:r>
            <a:br>
              <a:rPr lang="en-US" sz="2000" dirty="0"/>
            </a:br>
            <a:r>
              <a:rPr lang="en-US" sz="2000" dirty="0" smtClean="0"/>
              <a:t/>
            </a:r>
            <a:br>
              <a:rPr lang="en-US" sz="2000" dirty="0" smtClean="0"/>
            </a:br>
            <a:r>
              <a:rPr lang="en-US" sz="2000" dirty="0" smtClean="0">
                <a:hlinkClick r:id="rId2"/>
              </a:rPr>
              <a:t> </a:t>
            </a:r>
            <a:r>
              <a:rPr lang="en-US" sz="2000" dirty="0" smtClean="0"/>
              <a:t/>
            </a:r>
            <a:br>
              <a:rPr lang="en-US" sz="2000" dirty="0" smtClean="0"/>
            </a:br>
            <a:r>
              <a:rPr lang="en-US" sz="2000" dirty="0" smtClean="0"/>
              <a:t/>
            </a:r>
            <a:br>
              <a:rPr lang="en-US" sz="2000" dirty="0" smtClean="0"/>
            </a:br>
            <a:endParaRPr lang="en-US" sz="2000" dirty="0"/>
          </a:p>
        </p:txBody>
      </p:sp>
      <p:sp>
        <p:nvSpPr>
          <p:cNvPr id="4" name="Rectangle 3"/>
          <p:cNvSpPr/>
          <p:nvPr/>
        </p:nvSpPr>
        <p:spPr>
          <a:xfrm>
            <a:off x="4096537" y="1121757"/>
            <a:ext cx="4788977" cy="5632311"/>
          </a:xfrm>
          <a:prstGeom prst="rect">
            <a:avLst/>
          </a:prstGeom>
        </p:spPr>
        <p:txBody>
          <a:bodyPr wrap="square">
            <a:spAutoFit/>
          </a:bodyPr>
          <a:lstStyle/>
          <a:p>
            <a:r>
              <a:rPr lang="en-US" dirty="0"/>
              <a:t>It was a bitterly cold day when Arthur T. Owens grabbed a brick and hurled it at the trash picker. Arthur had his reasons, and the brick hit the Junk Man in the arm, not the head. But none of that matters to the judge—he is ready to send Arthur to juvie for the foreseeable future. Amazingly, it’s the Junk Man himself who offers an alternative: 120 hours of community service . . . working for him.</a:t>
            </a:r>
            <a:br>
              <a:rPr lang="en-US" dirty="0"/>
            </a:br>
            <a:r>
              <a:rPr lang="en-US" dirty="0"/>
              <a:t/>
            </a:r>
            <a:br>
              <a:rPr lang="en-US" dirty="0"/>
            </a:br>
            <a:r>
              <a:rPr lang="en-US" dirty="0"/>
              <a:t>Arthur is given a rickety shopping cart and a list of the Seven Most Important Things: glass bottles, foil, cardboard, pieces of wood, lightbulbs, coffee cans, and mirrors. He can’t believe it—is he really supposed to rummage through people’s trash? But it isn’t long before Arthur realizes there’s more to the Junk Man than meets the eye, and the “trash” he’s collecting is being transformed into something more precious than anyone could imagine. . . </a:t>
            </a:r>
            <a:r>
              <a:rPr lang="en-US" dirty="0" smtClean="0"/>
              <a:t>.</a:t>
            </a:r>
            <a:endParaRPr lang="en-US" sz="1600" dirty="0"/>
          </a:p>
        </p:txBody>
      </p:sp>
      <p:pic>
        <p:nvPicPr>
          <p:cNvPr id="5" name="Picture 4"/>
          <p:cNvPicPr>
            <a:picLocks noChangeAspect="1"/>
          </p:cNvPicPr>
          <p:nvPr/>
        </p:nvPicPr>
        <p:blipFill>
          <a:blip r:embed="rId3"/>
          <a:stretch>
            <a:fillRect/>
          </a:stretch>
        </p:blipFill>
        <p:spPr>
          <a:xfrm>
            <a:off x="263471" y="1248768"/>
            <a:ext cx="3724578" cy="5378291"/>
          </a:xfrm>
          <a:prstGeom prst="rect">
            <a:avLst/>
          </a:prstGeom>
        </p:spPr>
      </p:pic>
    </p:spTree>
    <p:extLst>
      <p:ext uri="{BB962C8B-B14F-4D97-AF65-F5344CB8AC3E}">
        <p14:creationId xmlns:p14="http://schemas.microsoft.com/office/powerpoint/2010/main" val="135858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92" y="210143"/>
            <a:ext cx="3291598" cy="907109"/>
          </a:xfrm>
        </p:spPr>
        <p:txBody>
          <a:bodyPr>
            <a:normAutofit fontScale="90000"/>
          </a:bodyPr>
          <a:lstStyle/>
          <a:p>
            <a:pPr algn="ctr"/>
            <a:r>
              <a:rPr lang="en-US" sz="4000" b="1" i="1" dirty="0"/>
              <a:t>Space Case </a:t>
            </a:r>
            <a:r>
              <a:rPr lang="en-US" sz="3200" b="1" dirty="0"/>
              <a:t/>
            </a:r>
            <a:br>
              <a:rPr lang="en-US" sz="3200" b="1" dirty="0"/>
            </a:br>
            <a:r>
              <a:rPr lang="en-US" sz="3200" dirty="0"/>
              <a:t> </a:t>
            </a:r>
            <a:r>
              <a:rPr lang="en-US" sz="2700" dirty="0"/>
              <a:t>by Stuart Gibbs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593" y="1272235"/>
            <a:ext cx="3291598" cy="5002130"/>
          </a:xfrm>
          <a:prstGeom prst="rect">
            <a:avLst/>
          </a:prstGeom>
        </p:spPr>
      </p:pic>
      <p:sp>
        <p:nvSpPr>
          <p:cNvPr id="4" name="Rectangle 3"/>
          <p:cNvSpPr/>
          <p:nvPr/>
        </p:nvSpPr>
        <p:spPr>
          <a:xfrm>
            <a:off x="4060555" y="373791"/>
            <a:ext cx="4788977" cy="6186309"/>
          </a:xfrm>
          <a:prstGeom prst="rect">
            <a:avLst/>
          </a:prstGeom>
        </p:spPr>
        <p:txBody>
          <a:bodyPr wrap="square">
            <a:spAutoFit/>
          </a:bodyPr>
          <a:lstStyle/>
          <a:p>
            <a:r>
              <a:rPr lang="en-US" dirty="0">
                <a:latin typeface="Merriweather" charset="0"/>
              </a:rPr>
              <a:t>Like his fellow </a:t>
            </a:r>
            <a:r>
              <a:rPr lang="en-US" dirty="0" err="1">
                <a:latin typeface="Merriweather" charset="0"/>
              </a:rPr>
              <a:t>lunarnauts</a:t>
            </a:r>
            <a:r>
              <a:rPr lang="en-US" dirty="0">
                <a:latin typeface="Merriweather" charset="0"/>
              </a:rPr>
              <a:t>—otherwise known as Moonies—living on Moon Base Alpha, twelve-year-old Dashiell Gibson is famous the world over for being one of the first humans to live on the moon.</a:t>
            </a:r>
            <a:r>
              <a:rPr lang="en-US" dirty="0"/>
              <a:t/>
            </a:r>
            <a:br>
              <a:rPr lang="en-US" dirty="0"/>
            </a:br>
            <a:r>
              <a:rPr lang="en-US" dirty="0"/>
              <a:t/>
            </a:r>
            <a:br>
              <a:rPr lang="en-US" dirty="0"/>
            </a:br>
            <a:r>
              <a:rPr lang="en-US" dirty="0">
                <a:latin typeface="Merriweather" charset="0"/>
              </a:rPr>
              <a:t>And he’s bored out of his mind. Kids aren’t allowed on the lunar surface, meaning they’re trapped inside the tiny moon base with next to nothing to occupy their time—and the only other kid Dash’s age spends all his time hooked into virtual reality games.</a:t>
            </a:r>
            <a:r>
              <a:rPr lang="en-US" dirty="0"/>
              <a:t/>
            </a:r>
            <a:br>
              <a:rPr lang="en-US" dirty="0"/>
            </a:br>
            <a:r>
              <a:rPr lang="en-US" dirty="0"/>
              <a:t/>
            </a:r>
            <a:br>
              <a:rPr lang="en-US" dirty="0"/>
            </a:br>
            <a:r>
              <a:rPr lang="en-US" dirty="0">
                <a:latin typeface="Merriweather" charset="0"/>
              </a:rPr>
              <a:t>Then Moon Base Alpha’s top scientist turns up dead. Dash senses there’s foul play afoot, but no one believes him. Everyone agrees Dr. Holtz went onto the lunar surface without his helmet properly affixed, simple as that. But Dr. Holtz was on the verge of an important new discovery, Dash finds out, and it’s a secret that could change everything for the Moonies—a secret someone just might kill to keep...</a:t>
            </a:r>
            <a:endParaRPr lang="en-US" dirty="0"/>
          </a:p>
        </p:txBody>
      </p:sp>
      <p:sp>
        <p:nvSpPr>
          <p:cNvPr id="5" name="Rectangle 4"/>
          <p:cNvSpPr/>
          <p:nvPr/>
        </p:nvSpPr>
        <p:spPr>
          <a:xfrm>
            <a:off x="983013" y="6302913"/>
            <a:ext cx="2154757" cy="369332"/>
          </a:xfrm>
          <a:prstGeom prst="rect">
            <a:avLst/>
          </a:prstGeom>
        </p:spPr>
        <p:txBody>
          <a:bodyPr wrap="none">
            <a:spAutoFit/>
          </a:bodyPr>
          <a:lstStyle/>
          <a:p>
            <a:r>
              <a:rPr lang="en-US" b="1" u="sng" dirty="0"/>
              <a:t>Moon Base Alpha #1</a:t>
            </a:r>
            <a:endParaRPr lang="en-US" dirty="0"/>
          </a:p>
        </p:txBody>
      </p:sp>
    </p:spTree>
    <p:extLst>
      <p:ext uri="{BB962C8B-B14F-4D97-AF65-F5344CB8AC3E}">
        <p14:creationId xmlns:p14="http://schemas.microsoft.com/office/powerpoint/2010/main" val="5863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79" y="220051"/>
            <a:ext cx="3419065" cy="907109"/>
          </a:xfrm>
        </p:spPr>
        <p:txBody>
          <a:bodyPr>
            <a:noAutofit/>
          </a:bodyPr>
          <a:lstStyle/>
          <a:p>
            <a:pPr algn="ctr"/>
            <a:r>
              <a:rPr lang="en-US" sz="3600" b="1" i="1" dirty="0"/>
              <a:t>A Night Divided</a:t>
            </a:r>
            <a:r>
              <a:rPr lang="en-US" sz="2800" b="1" dirty="0"/>
              <a:t/>
            </a:r>
            <a:br>
              <a:rPr lang="en-US" sz="2800" b="1" dirty="0"/>
            </a:br>
            <a:r>
              <a:rPr lang="en-US" sz="2000" dirty="0"/>
              <a:t>by Jennifer A. Nielsen </a:t>
            </a:r>
          </a:p>
        </p:txBody>
      </p:sp>
      <p:sp>
        <p:nvSpPr>
          <p:cNvPr id="4" name="Rectangle 3"/>
          <p:cNvSpPr/>
          <p:nvPr/>
        </p:nvSpPr>
        <p:spPr>
          <a:xfrm>
            <a:off x="4107050" y="220051"/>
            <a:ext cx="4788977" cy="6463308"/>
          </a:xfrm>
          <a:prstGeom prst="rect">
            <a:avLst/>
          </a:prstGeom>
        </p:spPr>
        <p:txBody>
          <a:bodyPr wrap="square">
            <a:spAutoFit/>
          </a:bodyPr>
          <a:lstStyle/>
          <a:p>
            <a:r>
              <a:rPr lang="en-US" dirty="0" smtClean="0"/>
              <a:t> </a:t>
            </a:r>
            <a:r>
              <a:rPr lang="en-US" dirty="0"/>
              <a:t>With the rise of the Berlin Wall, twelve-year-old </a:t>
            </a:r>
            <a:r>
              <a:rPr lang="en-US" dirty="0" err="1"/>
              <a:t>Gerta</a:t>
            </a:r>
            <a:r>
              <a:rPr lang="en-US" dirty="0"/>
              <a:t> finds her family divided overnight. She, her mother, and her brother Fritz live on the eastern side, controlled by the Soviets. Her father and middle brother, who had gone west in search of work, cannot return home. </a:t>
            </a:r>
            <a:r>
              <a:rPr lang="en-US" dirty="0" err="1"/>
              <a:t>Gerta</a:t>
            </a:r>
            <a:r>
              <a:rPr lang="en-US" dirty="0"/>
              <a:t> knows it is dangerous to watch the wall, to think forbidden thoughts of freedom, yet she can't help herself. She sees the East German soldiers with their guns trained on their own citizens; she, her family, her neighbors and friends are prisoners in their own city.</a:t>
            </a:r>
            <a:br>
              <a:rPr lang="en-US" dirty="0"/>
            </a:br>
            <a:r>
              <a:rPr lang="en-US" dirty="0"/>
              <a:t/>
            </a:r>
            <a:br>
              <a:rPr lang="en-US" dirty="0"/>
            </a:br>
            <a:r>
              <a:rPr lang="en-US" dirty="0"/>
              <a:t>But one day, while on her way to school, </a:t>
            </a:r>
            <a:r>
              <a:rPr lang="en-US" dirty="0" err="1"/>
              <a:t>Gerta</a:t>
            </a:r>
            <a:r>
              <a:rPr lang="en-US" dirty="0"/>
              <a:t> spots her father on a viewing platform on the western side, pantomiming a peculiar dance. Then, when she receives a mysterious drawing, </a:t>
            </a:r>
            <a:r>
              <a:rPr lang="en-US" dirty="0" err="1"/>
              <a:t>Gerta</a:t>
            </a:r>
            <a:r>
              <a:rPr lang="en-US" dirty="0"/>
              <a:t> puts two and two together and concludes that her father wants </a:t>
            </a:r>
            <a:r>
              <a:rPr lang="en-US" dirty="0" err="1"/>
              <a:t>Gerta</a:t>
            </a:r>
            <a:r>
              <a:rPr lang="en-US" dirty="0"/>
              <a:t> and Fritz to tunnel beneath the wall, out of East Berlin. However, if they are caught, the consequences will be deadly. No one can be trusted. Will </a:t>
            </a:r>
            <a:r>
              <a:rPr lang="en-US" dirty="0" err="1"/>
              <a:t>Gerta</a:t>
            </a:r>
            <a:r>
              <a:rPr lang="en-US" dirty="0"/>
              <a:t> and her family find their way to freedom?</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183" y="1335295"/>
            <a:ext cx="3228255" cy="4876009"/>
          </a:xfrm>
          <a:prstGeom prst="rect">
            <a:avLst/>
          </a:prstGeom>
        </p:spPr>
      </p:pic>
    </p:spTree>
    <p:extLst>
      <p:ext uri="{BB962C8B-B14F-4D97-AF65-F5344CB8AC3E}">
        <p14:creationId xmlns:p14="http://schemas.microsoft.com/office/powerpoint/2010/main" val="117329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83" y="220051"/>
            <a:ext cx="3419065" cy="907109"/>
          </a:xfrm>
        </p:spPr>
        <p:txBody>
          <a:bodyPr>
            <a:noAutofit/>
          </a:bodyPr>
          <a:lstStyle/>
          <a:p>
            <a:pPr algn="ctr"/>
            <a:r>
              <a:rPr lang="en-US" sz="3600" b="1" i="1" dirty="0"/>
              <a:t>House Arrest</a:t>
            </a:r>
            <a:br>
              <a:rPr lang="en-US" sz="3600" b="1" i="1" dirty="0"/>
            </a:br>
            <a:r>
              <a:rPr lang="en-US" sz="2000" dirty="0"/>
              <a:t>by K.A. Holt</a:t>
            </a:r>
          </a:p>
        </p:txBody>
      </p:sp>
      <p:sp>
        <p:nvSpPr>
          <p:cNvPr id="4" name="Rectangle 3"/>
          <p:cNvSpPr/>
          <p:nvPr/>
        </p:nvSpPr>
        <p:spPr>
          <a:xfrm>
            <a:off x="4107050" y="363915"/>
            <a:ext cx="4881967" cy="6494085"/>
          </a:xfrm>
          <a:prstGeom prst="rect">
            <a:avLst/>
          </a:prstGeom>
        </p:spPr>
        <p:txBody>
          <a:bodyPr wrap="square">
            <a:spAutoFit/>
          </a:bodyPr>
          <a:lstStyle/>
          <a:p>
            <a:r>
              <a:rPr lang="en-US" sz="1400" i="1" dirty="0"/>
              <a:t>Stealing is bad.</a:t>
            </a:r>
            <a:r>
              <a:rPr lang="en-US" sz="1400" dirty="0"/>
              <a:t/>
            </a:r>
            <a:br>
              <a:rPr lang="en-US" sz="1400" dirty="0"/>
            </a:br>
            <a:r>
              <a:rPr lang="en-US" sz="1400" dirty="0"/>
              <a:t>Yeah.</a:t>
            </a:r>
            <a:br>
              <a:rPr lang="en-US" sz="1400" dirty="0"/>
            </a:br>
            <a:r>
              <a:rPr lang="en-US" sz="1400" dirty="0"/>
              <a:t>I know.</a:t>
            </a:r>
            <a:br>
              <a:rPr lang="en-US" sz="1400" dirty="0"/>
            </a:br>
            <a:r>
              <a:rPr lang="en-US" sz="1400" dirty="0"/>
              <a:t>But my brother Levi is always so sick, and his medicine is always so expensive.</a:t>
            </a:r>
            <a:br>
              <a:rPr lang="en-US" sz="1400" dirty="0"/>
            </a:br>
            <a:r>
              <a:rPr lang="en-US" sz="800" dirty="0"/>
              <a:t/>
            </a:r>
            <a:br>
              <a:rPr lang="en-US" sz="800" dirty="0"/>
            </a:br>
            <a:r>
              <a:rPr lang="en-US" sz="1400" dirty="0"/>
              <a:t>I didn’t think anyone would notice,</a:t>
            </a:r>
            <a:br>
              <a:rPr lang="en-US" sz="1400" dirty="0"/>
            </a:br>
            <a:r>
              <a:rPr lang="en-US" sz="1400" dirty="0"/>
              <a:t>if I took that credit card,</a:t>
            </a:r>
            <a:br>
              <a:rPr lang="en-US" sz="1400" dirty="0"/>
            </a:br>
            <a:r>
              <a:rPr lang="en-US" sz="1400" dirty="0"/>
              <a:t>if, in one stolen second,</a:t>
            </a:r>
            <a:br>
              <a:rPr lang="en-US" sz="1400" dirty="0"/>
            </a:br>
            <a:r>
              <a:rPr lang="en-US" sz="1400" dirty="0"/>
              <a:t>I bought Levi’s medicine.</a:t>
            </a:r>
            <a:br>
              <a:rPr lang="en-US" sz="1400" dirty="0"/>
            </a:br>
            <a:r>
              <a:rPr lang="en-US" sz="800" dirty="0"/>
              <a:t/>
            </a:r>
            <a:br>
              <a:rPr lang="en-US" sz="800" dirty="0"/>
            </a:br>
            <a:r>
              <a:rPr lang="en-US" sz="1400" dirty="0"/>
              <a:t>But someone did notice.</a:t>
            </a:r>
            <a:br>
              <a:rPr lang="en-US" sz="1400" dirty="0"/>
            </a:br>
            <a:r>
              <a:rPr lang="en-US" sz="1400" dirty="0"/>
              <a:t>Now I have to prove I’m not a delinquent, I’m not a total bonehead.</a:t>
            </a:r>
            <a:br>
              <a:rPr lang="en-US" sz="1400" dirty="0"/>
            </a:br>
            <a:r>
              <a:rPr lang="en-US" sz="800" dirty="0"/>
              <a:t/>
            </a:r>
            <a:br>
              <a:rPr lang="en-US" sz="800" dirty="0"/>
            </a:br>
            <a:r>
              <a:rPr lang="en-US" sz="1400" dirty="0"/>
              <a:t>That one quick second turned into</a:t>
            </a:r>
            <a:br>
              <a:rPr lang="en-US" sz="1400" dirty="0"/>
            </a:br>
            <a:r>
              <a:rPr lang="en-US" sz="1400" dirty="0"/>
              <a:t>juvie</a:t>
            </a:r>
            <a:br>
              <a:rPr lang="en-US" sz="1400" dirty="0"/>
            </a:br>
            <a:r>
              <a:rPr lang="en-US" sz="1400" dirty="0"/>
              <a:t>a judge</a:t>
            </a:r>
            <a:br>
              <a:rPr lang="en-US" sz="1400" dirty="0"/>
            </a:br>
            <a:r>
              <a:rPr lang="en-US" sz="1400" dirty="0"/>
              <a:t>a year of house arrest,</a:t>
            </a:r>
            <a:br>
              <a:rPr lang="en-US" sz="1400" dirty="0"/>
            </a:br>
            <a:r>
              <a:rPr lang="en-US" sz="1400" dirty="0"/>
              <a:t>a year of this court-ordered journal,</a:t>
            </a:r>
            <a:br>
              <a:rPr lang="en-US" sz="1400" dirty="0"/>
            </a:br>
            <a:r>
              <a:rPr lang="en-US" sz="1400" dirty="0"/>
              <a:t>a year to avoid messing up</a:t>
            </a:r>
            <a:br>
              <a:rPr lang="en-US" sz="1400" dirty="0"/>
            </a:br>
            <a:r>
              <a:rPr lang="en-US" sz="1400" dirty="0"/>
              <a:t>and being sent back to juvie</a:t>
            </a:r>
            <a:br>
              <a:rPr lang="en-US" sz="1400" dirty="0"/>
            </a:br>
            <a:r>
              <a:rPr lang="en-US" sz="1400" dirty="0"/>
              <a:t>so fast my head will spin.</a:t>
            </a:r>
            <a:br>
              <a:rPr lang="en-US" sz="1400" dirty="0"/>
            </a:br>
            <a:r>
              <a:rPr lang="en-US" sz="800" dirty="0"/>
              <a:t/>
            </a:r>
            <a:br>
              <a:rPr lang="en-US" sz="800" dirty="0"/>
            </a:br>
            <a:r>
              <a:rPr lang="en-US" sz="1400" dirty="0"/>
              <a:t>It’s only 1 year.</a:t>
            </a:r>
            <a:br>
              <a:rPr lang="en-US" sz="1400" dirty="0"/>
            </a:br>
            <a:r>
              <a:rPr lang="en-US" sz="1400" dirty="0"/>
              <a:t>Only 52 weeks.</a:t>
            </a:r>
            <a:br>
              <a:rPr lang="en-US" sz="1400" dirty="0"/>
            </a:br>
            <a:r>
              <a:rPr lang="en-US" sz="1400" dirty="0"/>
              <a:t>Only 365 days.</a:t>
            </a:r>
            <a:br>
              <a:rPr lang="en-US" sz="1400" dirty="0"/>
            </a:br>
            <a:r>
              <a:rPr lang="en-US" sz="1400" dirty="0"/>
              <a:t>Only 8,760 hours.</a:t>
            </a:r>
            <a:br>
              <a:rPr lang="en-US" sz="1400" dirty="0"/>
            </a:br>
            <a:r>
              <a:rPr lang="en-US" sz="1400" dirty="0"/>
              <a:t>Only 525,600 minutes.</a:t>
            </a:r>
            <a:br>
              <a:rPr lang="en-US" sz="1400" dirty="0"/>
            </a:br>
            <a:r>
              <a:rPr lang="en-US" sz="800" dirty="0"/>
              <a:t/>
            </a:r>
            <a:br>
              <a:rPr lang="en-US" sz="800" dirty="0"/>
            </a:br>
            <a:r>
              <a:rPr lang="en-US" sz="1400" dirty="0"/>
              <a:t>What could go wrong?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3132" y="1272235"/>
            <a:ext cx="3527116" cy="4941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205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002" y="0"/>
            <a:ext cx="3419065" cy="1272235"/>
          </a:xfrm>
        </p:spPr>
        <p:txBody>
          <a:bodyPr>
            <a:noAutofit/>
          </a:bodyPr>
          <a:lstStyle/>
          <a:p>
            <a:pPr algn="ctr"/>
            <a:r>
              <a:rPr lang="en-US" sz="2000" dirty="0" smtClean="0"/>
              <a:t/>
            </a:r>
            <a:br>
              <a:rPr lang="en-US" sz="2000" dirty="0" smtClean="0"/>
            </a:br>
            <a:r>
              <a:rPr lang="en-US" sz="3600" b="1" i="1" dirty="0"/>
              <a:t>Orbiting Jupiter</a:t>
            </a:r>
            <a:r>
              <a:rPr lang="en-US" sz="2000" b="1" dirty="0"/>
              <a:t/>
            </a:r>
            <a:br>
              <a:rPr lang="en-US" sz="2000" b="1" dirty="0"/>
            </a:br>
            <a:r>
              <a:rPr lang="en-US" sz="2000" dirty="0"/>
              <a:t>by Gary D. Schmidt</a:t>
            </a:r>
            <a:br>
              <a:rPr lang="en-US" sz="2000" dirty="0"/>
            </a:br>
            <a:endParaRPr lang="en-US" sz="2000" dirty="0"/>
          </a:p>
        </p:txBody>
      </p:sp>
      <p:sp>
        <p:nvSpPr>
          <p:cNvPr id="4" name="Rectangle 3"/>
          <p:cNvSpPr/>
          <p:nvPr/>
        </p:nvSpPr>
        <p:spPr>
          <a:xfrm>
            <a:off x="4138046" y="2498302"/>
            <a:ext cx="4788977" cy="2031325"/>
          </a:xfrm>
          <a:prstGeom prst="rect">
            <a:avLst/>
          </a:prstGeom>
        </p:spPr>
        <p:txBody>
          <a:bodyPr wrap="square">
            <a:spAutoFit/>
          </a:bodyPr>
          <a:lstStyle/>
          <a:p>
            <a:r>
              <a:rPr lang="en-US" dirty="0"/>
              <a:t>Jack, 12, tells the gripping story of Joseph, 14, who joins his family as a foster child. Damaged in prison, Joseph wants nothing more than to find his baby daughter, Jupiter, whom he has never seen. When Joseph has begun to believe he’ll have a future, he is confronted by demons from his past that force a tragic sacrifice.</a:t>
            </a:r>
          </a:p>
        </p:txBody>
      </p:sp>
      <p:pic>
        <p:nvPicPr>
          <p:cNvPr id="5" name="Picture 4"/>
          <p:cNvPicPr>
            <a:picLocks noChangeAspect="1"/>
          </p:cNvPicPr>
          <p:nvPr/>
        </p:nvPicPr>
        <p:blipFill>
          <a:blip r:embed="rId2"/>
          <a:stretch>
            <a:fillRect/>
          </a:stretch>
        </p:blipFill>
        <p:spPr>
          <a:xfrm>
            <a:off x="314381" y="1272235"/>
            <a:ext cx="3605867" cy="513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467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2044402"/>
          </a:xfrm>
        </p:spPr>
        <p:txBody>
          <a:bodyPr>
            <a:noAutofit/>
          </a:bodyPr>
          <a:lstStyle/>
          <a:p>
            <a:pPr algn="ctr"/>
            <a:r>
              <a:rPr lang="en-US" sz="3600" b="1" i="1" dirty="0" smtClean="0"/>
              <a:t>The </a:t>
            </a:r>
            <a:r>
              <a:rPr lang="en-US" sz="3600" b="1" i="1" dirty="0"/>
              <a:t>Boys Who Challenged Hitler: </a:t>
            </a:r>
            <a:r>
              <a:rPr lang="en-US" sz="3600" b="1" i="1" dirty="0" smtClean="0"/>
              <a:t/>
            </a:r>
            <a:br>
              <a:rPr lang="en-US" sz="3600" b="1" i="1" dirty="0" smtClean="0"/>
            </a:br>
            <a:r>
              <a:rPr lang="en-US" sz="1800" b="1" i="1" dirty="0" err="1" smtClean="0"/>
              <a:t>Knud</a:t>
            </a:r>
            <a:r>
              <a:rPr lang="en-US" sz="1800" b="1" i="1" dirty="0" smtClean="0"/>
              <a:t> </a:t>
            </a:r>
            <a:r>
              <a:rPr lang="en-US" sz="1800" b="1" i="1" dirty="0"/>
              <a:t>Pedersen and the Churchill Club</a:t>
            </a:r>
            <a:r>
              <a:rPr lang="en-US" sz="2000" b="1" dirty="0"/>
              <a:t/>
            </a:r>
            <a:br>
              <a:rPr lang="en-US" sz="2000" b="1" dirty="0"/>
            </a:br>
            <a:r>
              <a:rPr lang="en-US" sz="2000" dirty="0"/>
              <a:t>by Phillip M. Hoose</a:t>
            </a:r>
            <a:br>
              <a:rPr lang="en-US" sz="2000" dirty="0"/>
            </a:br>
            <a:r>
              <a:rPr lang="en-US" sz="2000" dirty="0"/>
              <a:t/>
            </a:r>
            <a:br>
              <a:rPr lang="en-US" sz="2000" dirty="0"/>
            </a:br>
            <a:endParaRPr lang="en-US" sz="2000" dirty="0"/>
          </a:p>
        </p:txBody>
      </p:sp>
      <p:sp>
        <p:nvSpPr>
          <p:cNvPr id="4" name="Rectangle 3"/>
          <p:cNvSpPr/>
          <p:nvPr/>
        </p:nvSpPr>
        <p:spPr>
          <a:xfrm>
            <a:off x="4124960" y="1773557"/>
            <a:ext cx="4788977" cy="4801314"/>
          </a:xfrm>
          <a:prstGeom prst="rect">
            <a:avLst/>
          </a:prstGeom>
        </p:spPr>
        <p:txBody>
          <a:bodyPr wrap="square">
            <a:spAutoFit/>
          </a:bodyPr>
          <a:lstStyle/>
          <a:p>
            <a:r>
              <a:rPr lang="en-US" dirty="0"/>
              <a:t>At the outset of World War II, Denmark did not resist German occupation. Deeply ashamed of his nation’s leaders, fifteen-year-old </a:t>
            </a:r>
            <a:r>
              <a:rPr lang="en-US" dirty="0" err="1"/>
              <a:t>Knud</a:t>
            </a:r>
            <a:r>
              <a:rPr lang="en-US" dirty="0"/>
              <a:t> Pedersen resolved with his brother and a handful of schoolmates to take action against the Nazis if the adults would not. Naming their secret club after the fiery British leader, the young patriots in the Churchill Club committed countless acts of sabotage, infuriating the Germans, who eventually had the boys tracked down and arrested. But their efforts were not in vain: the boys' exploits and eventual imprisonment helped spark a full-blown Danish resistance. Interweaving his own narrative with the recollections of </a:t>
            </a:r>
            <a:r>
              <a:rPr lang="en-US" dirty="0" err="1"/>
              <a:t>Knud</a:t>
            </a:r>
            <a:r>
              <a:rPr lang="en-US" dirty="0"/>
              <a:t> himself, here is Phil </a:t>
            </a:r>
            <a:r>
              <a:rPr lang="en-US" dirty="0" err="1"/>
              <a:t>Hoose's</a:t>
            </a:r>
            <a:r>
              <a:rPr lang="en-US" dirty="0"/>
              <a:t> inspiring story of these young war heroes. </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372" y="1534332"/>
            <a:ext cx="3377162" cy="5040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604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2044402"/>
          </a:xfrm>
        </p:spPr>
        <p:txBody>
          <a:bodyPr>
            <a:noAutofit/>
          </a:bodyPr>
          <a:lstStyle/>
          <a:p>
            <a:pPr algn="ctr"/>
            <a:r>
              <a:rPr lang="en-US" sz="3600" b="1" i="1" dirty="0" smtClean="0"/>
              <a:t>Booked</a:t>
            </a:r>
            <a:r>
              <a:rPr lang="en-US" sz="2000" b="1" dirty="0"/>
              <a:t/>
            </a:r>
            <a:br>
              <a:rPr lang="en-US" sz="2000" b="1" dirty="0"/>
            </a:br>
            <a:r>
              <a:rPr lang="en-US" sz="2000" dirty="0"/>
              <a:t> by Kwame Alexander </a:t>
            </a:r>
            <a:br>
              <a:rPr lang="en-US" sz="2000" dirty="0"/>
            </a:br>
            <a:r>
              <a:rPr lang="en-US" sz="2000" dirty="0"/>
              <a:t/>
            </a:r>
            <a:br>
              <a:rPr lang="en-US" sz="2000" dirty="0"/>
            </a:br>
            <a:endParaRPr lang="en-US" sz="2000" dirty="0"/>
          </a:p>
        </p:txBody>
      </p:sp>
      <p:sp>
        <p:nvSpPr>
          <p:cNvPr id="4" name="Rectangle 3"/>
          <p:cNvSpPr/>
          <p:nvPr/>
        </p:nvSpPr>
        <p:spPr>
          <a:xfrm>
            <a:off x="4124960" y="1496558"/>
            <a:ext cx="4788977" cy="5078313"/>
          </a:xfrm>
          <a:prstGeom prst="rect">
            <a:avLst/>
          </a:prstGeom>
        </p:spPr>
        <p:txBody>
          <a:bodyPr wrap="square">
            <a:spAutoFit/>
          </a:bodyPr>
          <a:lstStyle/>
          <a:p>
            <a:r>
              <a:rPr lang="en-US" i="1" dirty="0"/>
              <a:t>Like lightning/you strike/fast and free/legs zoom/down field/eyes fixed/on the checkered ball/on the goal/ten yards to go/can’t nobody stop you/</a:t>
            </a:r>
            <a:r>
              <a:rPr lang="en-US" dirty="0"/>
              <a:t/>
            </a:r>
            <a:br>
              <a:rPr lang="en-US" dirty="0"/>
            </a:br>
            <a:r>
              <a:rPr lang="en-US" i="1" dirty="0"/>
              <a:t>can’t nobody cop you…</a:t>
            </a:r>
            <a:r>
              <a:rPr lang="en-US" dirty="0"/>
              <a:t/>
            </a:r>
            <a:br>
              <a:rPr lang="en-US" dirty="0"/>
            </a:br>
            <a:r>
              <a:rPr lang="en-US" dirty="0"/>
              <a:t>In this follow-up to the Newbery-winning novel THE CROSSOVER,  soccer, family, love, and friendship, take center stage as twelve-year-old Nick learns the power of words as he wrestles with problems at home, stands up to a bully, and tries to impress the girl of his dreams. Helping him along are his best friend and sometimes teammate Coby, and The Mac, a rapping librarian who gives Nick inspiring books to read.  </a:t>
            </a:r>
            <a:br>
              <a:rPr lang="en-US" dirty="0"/>
            </a:br>
            <a:r>
              <a:rPr lang="en-US" dirty="0"/>
              <a:t>This electric and heartfelt novel-in-verse by poet Kwame Alexander bends and breaks as it captures all the thrills and setbacks, action and emotion of a World Cup match!</a:t>
            </a:r>
          </a:p>
        </p:txBody>
      </p:sp>
      <p:pic>
        <p:nvPicPr>
          <p:cNvPr id="5" name="Picture 4"/>
          <p:cNvPicPr>
            <a:picLocks noChangeAspect="1"/>
          </p:cNvPicPr>
          <p:nvPr/>
        </p:nvPicPr>
        <p:blipFill>
          <a:blip r:embed="rId2"/>
          <a:stretch>
            <a:fillRect/>
          </a:stretch>
        </p:blipFill>
        <p:spPr>
          <a:xfrm>
            <a:off x="294468" y="1331684"/>
            <a:ext cx="3491963" cy="5243187"/>
          </a:xfrm>
          <a:prstGeom prst="rect">
            <a:avLst/>
          </a:prstGeom>
        </p:spPr>
      </p:pic>
    </p:spTree>
    <p:extLst>
      <p:ext uri="{BB962C8B-B14F-4D97-AF65-F5344CB8AC3E}">
        <p14:creationId xmlns:p14="http://schemas.microsoft.com/office/powerpoint/2010/main" val="114410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2044402"/>
          </a:xfrm>
        </p:spPr>
        <p:txBody>
          <a:bodyPr>
            <a:noAutofit/>
          </a:bodyPr>
          <a:lstStyle/>
          <a:p>
            <a:pPr algn="ctr"/>
            <a:r>
              <a:rPr lang="en-US" sz="3600" b="1" i="1" dirty="0" smtClean="0"/>
              <a:t>Roller </a:t>
            </a:r>
            <a:r>
              <a:rPr lang="en-US" sz="3600" b="1" i="1" dirty="0"/>
              <a:t>Girl</a:t>
            </a:r>
            <a:r>
              <a:rPr lang="en-US" sz="2000" b="1" dirty="0"/>
              <a:t/>
            </a:r>
            <a:br>
              <a:rPr lang="en-US" sz="2000" b="1" dirty="0"/>
            </a:br>
            <a:r>
              <a:rPr lang="en-US" sz="2000" dirty="0"/>
              <a:t>by Victoria Jamieson</a:t>
            </a:r>
            <a:br>
              <a:rPr lang="en-US" sz="2000" dirty="0"/>
            </a:br>
            <a:r>
              <a:rPr lang="en-US" sz="2000" dirty="0" smtClean="0">
                <a:hlinkClick r:id="rId2"/>
              </a:rPr>
              <a:t> </a:t>
            </a:r>
            <a:r>
              <a:rPr lang="en-US" sz="2000" dirty="0"/>
              <a:t/>
            </a:r>
            <a:br>
              <a:rPr lang="en-US" sz="2000" dirty="0"/>
            </a:br>
            <a:r>
              <a:rPr lang="en-US" sz="2000" dirty="0"/>
              <a:t/>
            </a:r>
            <a:br>
              <a:rPr lang="en-US" sz="2000" dirty="0"/>
            </a:br>
            <a:endParaRPr lang="en-US" sz="2000" dirty="0"/>
          </a:p>
        </p:txBody>
      </p:sp>
      <p:sp>
        <p:nvSpPr>
          <p:cNvPr id="4" name="Rectangle 3"/>
          <p:cNvSpPr/>
          <p:nvPr/>
        </p:nvSpPr>
        <p:spPr>
          <a:xfrm>
            <a:off x="4124960" y="2178483"/>
            <a:ext cx="4788977" cy="2585323"/>
          </a:xfrm>
          <a:prstGeom prst="rect">
            <a:avLst/>
          </a:prstGeom>
        </p:spPr>
        <p:txBody>
          <a:bodyPr wrap="square">
            <a:spAutoFit/>
          </a:bodyPr>
          <a:lstStyle/>
          <a:p>
            <a:r>
              <a:rPr lang="en-US" dirty="0"/>
              <a:t>Twelve-year-old Astrid has always done everything with her best friend Nicole. So when Astrid signs up for roller derby camp, she assumes Nicole will too. But Nicole signs up for dance camp with a new friend instead, and so begins the toughest summer of Astrid's life. There are bumps and bruises as Astrid learns who she is without Nicole...and what it takes to be a strong, tough roller girl.</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458" y="1341575"/>
            <a:ext cx="3365967" cy="5063265"/>
          </a:xfrm>
          <a:prstGeom prst="rect">
            <a:avLst/>
          </a:prstGeom>
        </p:spPr>
      </p:pic>
    </p:spTree>
    <p:extLst>
      <p:ext uri="{BB962C8B-B14F-4D97-AF65-F5344CB8AC3E}">
        <p14:creationId xmlns:p14="http://schemas.microsoft.com/office/powerpoint/2010/main" val="82356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2044402"/>
          </a:xfrm>
        </p:spPr>
        <p:txBody>
          <a:bodyPr>
            <a:noAutofit/>
          </a:bodyPr>
          <a:lstStyle/>
          <a:p>
            <a:pPr algn="ctr"/>
            <a:r>
              <a:rPr lang="en-US" sz="3600" b="1" i="1" dirty="0" smtClean="0"/>
              <a:t>The Thing About Jellyfish</a:t>
            </a:r>
            <a:r>
              <a:rPr lang="en-US" sz="2000" b="1" dirty="0"/>
              <a:t/>
            </a:r>
            <a:br>
              <a:rPr lang="en-US" sz="2000" b="1" dirty="0"/>
            </a:br>
            <a:r>
              <a:rPr lang="en-US" sz="2000" dirty="0"/>
              <a:t>by Victoria Jamieson</a:t>
            </a:r>
            <a:br>
              <a:rPr lang="en-US" sz="2000" dirty="0"/>
            </a:br>
            <a:r>
              <a:rPr lang="en-US" sz="2000" dirty="0" smtClean="0">
                <a:hlinkClick r:id="rId2"/>
              </a:rPr>
              <a:t> </a:t>
            </a:r>
            <a:r>
              <a:rPr lang="en-US" sz="2000" dirty="0"/>
              <a:t/>
            </a:r>
            <a:br>
              <a:rPr lang="en-US" sz="2000" dirty="0"/>
            </a:br>
            <a:r>
              <a:rPr lang="en-US" sz="2000" dirty="0"/>
              <a:t/>
            </a:r>
            <a:br>
              <a:rPr lang="en-US" sz="2000" dirty="0"/>
            </a:br>
            <a:endParaRPr lang="en-US" sz="2000" dirty="0"/>
          </a:p>
        </p:txBody>
      </p:sp>
      <p:sp>
        <p:nvSpPr>
          <p:cNvPr id="4" name="Rectangle 3"/>
          <p:cNvSpPr/>
          <p:nvPr/>
        </p:nvSpPr>
        <p:spPr>
          <a:xfrm>
            <a:off x="4124960" y="1242879"/>
            <a:ext cx="4788977" cy="5139869"/>
          </a:xfrm>
          <a:prstGeom prst="rect">
            <a:avLst/>
          </a:prstGeom>
        </p:spPr>
        <p:txBody>
          <a:bodyPr wrap="square">
            <a:spAutoFit/>
          </a:bodyPr>
          <a:lstStyle/>
          <a:p>
            <a:r>
              <a:rPr lang="en-US" dirty="0" smtClean="0"/>
              <a:t>After </a:t>
            </a:r>
            <a:r>
              <a:rPr lang="en-US" dirty="0"/>
              <a:t>her best friend dies in a drowning accident, Suzy is convinced that the true cause of the tragedy must have been a rare jellyfish sting-things don't just happen for no reason. Retreating into a silent world of imagination, she crafts a plan to prove her theory--even if it means traveling the globe, alone. Suzy's achingly heartfelt journey explores life, death, the astonishing wonder of the universe...and the potential for love and hope right next door</a:t>
            </a:r>
            <a:r>
              <a:rPr lang="en-US" dirty="0" smtClean="0"/>
              <a:t>.</a:t>
            </a:r>
          </a:p>
          <a:p>
            <a:endParaRPr lang="en-US" dirty="0" smtClean="0"/>
          </a:p>
          <a:p>
            <a:endParaRPr lang="en-US" dirty="0" smtClean="0"/>
          </a:p>
          <a:p>
            <a:r>
              <a:rPr lang="en-US" sz="1600" dirty="0"/>
              <a:t>This stunning debut novel about grief and wonder was an instant New York Times bestseller and captured widespread critical acclaim, including selection as a 2015 National Book Award finalist! </a:t>
            </a:r>
            <a:r>
              <a:rPr lang="en-US" sz="1600" dirty="0" err="1"/>
              <a:t>Oddlot</a:t>
            </a:r>
            <a:r>
              <a:rPr lang="en-US" sz="1600" dirty="0"/>
              <a:t> Entertainment has acquired the screen rights to </a:t>
            </a:r>
            <a:r>
              <a:rPr lang="en-US" sz="1600" i="1" dirty="0"/>
              <a:t>The Thing About Jellyfish</a:t>
            </a:r>
            <a:r>
              <a:rPr lang="en-US" sz="1600" dirty="0"/>
              <a:t>, with Gigi Pritzker set to produce with Bruna </a:t>
            </a:r>
            <a:r>
              <a:rPr lang="en-US" sz="1600" dirty="0" err="1"/>
              <a:t>Papandrea</a:t>
            </a:r>
            <a:r>
              <a:rPr lang="en-US" sz="1600" dirty="0"/>
              <a:t> and Reese Witherspoon.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469" y="1241782"/>
            <a:ext cx="3688112" cy="5356409"/>
          </a:xfrm>
          <a:prstGeom prst="rect">
            <a:avLst/>
          </a:prstGeom>
        </p:spPr>
      </p:pic>
      <p:cxnSp>
        <p:nvCxnSpPr>
          <p:cNvPr id="8" name="Straight Connector 7"/>
          <p:cNvCxnSpPr/>
          <p:nvPr/>
        </p:nvCxnSpPr>
        <p:spPr>
          <a:xfrm>
            <a:off x="4324027" y="4324027"/>
            <a:ext cx="4076054" cy="0"/>
          </a:xfrm>
          <a:prstGeom prst="line">
            <a:avLst/>
          </a:prstGeom>
          <a:ln w="69850" cmpd="tri">
            <a:solidFill>
              <a:schemeClr val="accent1">
                <a:lumMod val="60000"/>
                <a:lumOff val="40000"/>
              </a:schemeClr>
            </a:solidFill>
            <a:headEnd type="diamond"/>
            <a:tailEnd type="diamon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74833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14473</TotalTime>
  <Words>660</Words>
  <Application>Microsoft Macintosh PowerPoint</Application>
  <PresentationFormat>On-screen Show (4:3)</PresentationFormat>
  <Paragraphs>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Calibri Light</vt:lpstr>
      <vt:lpstr>KBLimeLight</vt:lpstr>
      <vt:lpstr>Merriweather</vt:lpstr>
      <vt:lpstr>Arial</vt:lpstr>
      <vt:lpstr>Office Theme</vt:lpstr>
      <vt:lpstr>Virginia Readers Choice</vt:lpstr>
      <vt:lpstr>Space Case   by Stuart Gibbs</vt:lpstr>
      <vt:lpstr>A Night Divided by Jennifer A. Nielsen </vt:lpstr>
      <vt:lpstr>House Arrest by K.A. Holt</vt:lpstr>
      <vt:lpstr> Orbiting Jupiter by Gary D. Schmidt </vt:lpstr>
      <vt:lpstr>The Boys Who Challenged Hitler:  Knud Pedersen and the Churchill Club by Phillip M. Hoose  </vt:lpstr>
      <vt:lpstr>Booked  by Kwame Alexander   </vt:lpstr>
      <vt:lpstr>Roller Girl by Victoria Jamieson    </vt:lpstr>
      <vt:lpstr>The Thing About Jellyfish by Victoria Jamieson    </vt:lpstr>
      <vt:lpstr>The War That Saved My Life  by Kimberly Brubaker Bradley      </vt:lpstr>
      <vt:lpstr>  The Seventh Most Important Thing by Shelley Pearsall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the Books</dc:title>
  <dc:creator>Tonia Eriksen</dc:creator>
  <cp:lastModifiedBy>Tonia Eriksen</cp:lastModifiedBy>
  <cp:revision>29</cp:revision>
  <cp:lastPrinted>2017-02-15T22:52:26Z</cp:lastPrinted>
  <dcterms:created xsi:type="dcterms:W3CDTF">2016-07-26T21:31:52Z</dcterms:created>
  <dcterms:modified xsi:type="dcterms:W3CDTF">2017-07-20T04:56:44Z</dcterms:modified>
</cp:coreProperties>
</file>