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3" r:id="rId2"/>
    <p:sldId id="266" r:id="rId3"/>
    <p:sldId id="267" r:id="rId4"/>
    <p:sldId id="268" r:id="rId5"/>
    <p:sldId id="269" r:id="rId6"/>
    <p:sldId id="265" r:id="rId7"/>
    <p:sldId id="270" r:id="rId8"/>
    <p:sldId id="271" r:id="rId9"/>
    <p:sldId id="272" r:id="rId10"/>
    <p:sldId id="273" r:id="rId11"/>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4609" autoAdjust="0"/>
  </p:normalViewPr>
  <p:slideViewPr>
    <p:cSldViewPr>
      <p:cViewPr>
        <p:scale>
          <a:sx n="150" d="100"/>
          <a:sy n="150" d="100"/>
        </p:scale>
        <p:origin x="432" y="-54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E08C48-7553-8D40-A3C7-E0FF30A598A1}" type="datetimeFigureOut">
              <a:rPr lang="en-US" smtClean="0"/>
              <a:t>7/24/19</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BBAB86-FFE3-4C47-80D8-359351FE0708}" type="slidenum">
              <a:rPr lang="en-US" smtClean="0"/>
              <a:t>‹#›</a:t>
            </a:fld>
            <a:endParaRPr lang="en-US"/>
          </a:p>
        </p:txBody>
      </p:sp>
    </p:spTree>
    <p:extLst>
      <p:ext uri="{BB962C8B-B14F-4D97-AF65-F5344CB8AC3E}">
        <p14:creationId xmlns:p14="http://schemas.microsoft.com/office/powerpoint/2010/main" val="1532147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BBAB86-FFE3-4C47-80D8-359351FE0708}" type="slidenum">
              <a:rPr lang="en-US" smtClean="0"/>
              <a:t>1</a:t>
            </a:fld>
            <a:endParaRPr lang="en-US"/>
          </a:p>
        </p:txBody>
      </p:sp>
    </p:spTree>
    <p:extLst>
      <p:ext uri="{BB962C8B-B14F-4D97-AF65-F5344CB8AC3E}">
        <p14:creationId xmlns:p14="http://schemas.microsoft.com/office/powerpoint/2010/main" val="499766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BBAB86-FFE3-4C47-80D8-359351FE0708}" type="slidenum">
              <a:rPr lang="en-US" smtClean="0"/>
              <a:t>10</a:t>
            </a:fld>
            <a:endParaRPr lang="en-US"/>
          </a:p>
        </p:txBody>
      </p:sp>
    </p:spTree>
    <p:extLst>
      <p:ext uri="{BB962C8B-B14F-4D97-AF65-F5344CB8AC3E}">
        <p14:creationId xmlns:p14="http://schemas.microsoft.com/office/powerpoint/2010/main" val="606331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BBAB86-FFE3-4C47-80D8-359351FE0708}" type="slidenum">
              <a:rPr lang="en-US" smtClean="0"/>
              <a:t>2</a:t>
            </a:fld>
            <a:endParaRPr lang="en-US"/>
          </a:p>
        </p:txBody>
      </p:sp>
    </p:spTree>
    <p:extLst>
      <p:ext uri="{BB962C8B-B14F-4D97-AF65-F5344CB8AC3E}">
        <p14:creationId xmlns:p14="http://schemas.microsoft.com/office/powerpoint/2010/main" val="207564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BBAB86-FFE3-4C47-80D8-359351FE0708}" type="slidenum">
              <a:rPr lang="en-US" smtClean="0"/>
              <a:t>3</a:t>
            </a:fld>
            <a:endParaRPr lang="en-US"/>
          </a:p>
        </p:txBody>
      </p:sp>
    </p:spTree>
    <p:extLst>
      <p:ext uri="{BB962C8B-B14F-4D97-AF65-F5344CB8AC3E}">
        <p14:creationId xmlns:p14="http://schemas.microsoft.com/office/powerpoint/2010/main" val="2112037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BBAB86-FFE3-4C47-80D8-359351FE0708}" type="slidenum">
              <a:rPr lang="en-US" smtClean="0"/>
              <a:t>4</a:t>
            </a:fld>
            <a:endParaRPr lang="en-US"/>
          </a:p>
        </p:txBody>
      </p:sp>
    </p:spTree>
    <p:extLst>
      <p:ext uri="{BB962C8B-B14F-4D97-AF65-F5344CB8AC3E}">
        <p14:creationId xmlns:p14="http://schemas.microsoft.com/office/powerpoint/2010/main" val="1705418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BBAB86-FFE3-4C47-80D8-359351FE0708}" type="slidenum">
              <a:rPr lang="en-US" smtClean="0"/>
              <a:t>5</a:t>
            </a:fld>
            <a:endParaRPr lang="en-US"/>
          </a:p>
        </p:txBody>
      </p:sp>
    </p:spTree>
    <p:extLst>
      <p:ext uri="{BB962C8B-B14F-4D97-AF65-F5344CB8AC3E}">
        <p14:creationId xmlns:p14="http://schemas.microsoft.com/office/powerpoint/2010/main" val="1438965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BBAB86-FFE3-4C47-80D8-359351FE0708}" type="slidenum">
              <a:rPr lang="en-US" smtClean="0"/>
              <a:t>6</a:t>
            </a:fld>
            <a:endParaRPr lang="en-US"/>
          </a:p>
        </p:txBody>
      </p:sp>
    </p:spTree>
    <p:extLst>
      <p:ext uri="{BB962C8B-B14F-4D97-AF65-F5344CB8AC3E}">
        <p14:creationId xmlns:p14="http://schemas.microsoft.com/office/powerpoint/2010/main" val="713148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BBAB86-FFE3-4C47-80D8-359351FE0708}" type="slidenum">
              <a:rPr lang="en-US" smtClean="0"/>
              <a:t>7</a:t>
            </a:fld>
            <a:endParaRPr lang="en-US"/>
          </a:p>
        </p:txBody>
      </p:sp>
    </p:spTree>
    <p:extLst>
      <p:ext uri="{BB962C8B-B14F-4D97-AF65-F5344CB8AC3E}">
        <p14:creationId xmlns:p14="http://schemas.microsoft.com/office/powerpoint/2010/main" val="1892732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BBAB86-FFE3-4C47-80D8-359351FE0708}" type="slidenum">
              <a:rPr lang="en-US" smtClean="0"/>
              <a:t>8</a:t>
            </a:fld>
            <a:endParaRPr lang="en-US"/>
          </a:p>
        </p:txBody>
      </p:sp>
    </p:spTree>
    <p:extLst>
      <p:ext uri="{BB962C8B-B14F-4D97-AF65-F5344CB8AC3E}">
        <p14:creationId xmlns:p14="http://schemas.microsoft.com/office/powerpoint/2010/main" val="294740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BBAB86-FFE3-4C47-80D8-359351FE0708}" type="slidenum">
              <a:rPr lang="en-US" smtClean="0"/>
              <a:t>9</a:t>
            </a:fld>
            <a:endParaRPr lang="en-US"/>
          </a:p>
        </p:txBody>
      </p:sp>
    </p:spTree>
    <p:extLst>
      <p:ext uri="{BB962C8B-B14F-4D97-AF65-F5344CB8AC3E}">
        <p14:creationId xmlns:p14="http://schemas.microsoft.com/office/powerpoint/2010/main" val="79836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7/24/19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jpeg"/><Relationship Id="rId5" Type="http://schemas.openxmlformats.org/officeDocument/2006/relationships/image" Target="../media/image8.jpeg"/><Relationship Id="rId6" Type="http://schemas.openxmlformats.org/officeDocument/2006/relationships/image" Target="../media/image11.jpeg"/><Relationship Id="rId7" Type="http://schemas.openxmlformats.org/officeDocument/2006/relationships/image" Target="../media/image9.jpeg"/><Relationship Id="rId8" Type="http://schemas.openxmlformats.org/officeDocument/2006/relationships/image" Target="../media/image12.jpeg"/><Relationship Id="rId9" Type="http://schemas.openxmlformats.org/officeDocument/2006/relationships/image" Target="../media/image10.jpeg"/><Relationship Id="rId10"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jpeg"/><Relationship Id="rId5" Type="http://schemas.openxmlformats.org/officeDocument/2006/relationships/image" Target="../media/image8.jpeg"/><Relationship Id="rId6" Type="http://schemas.openxmlformats.org/officeDocument/2006/relationships/image" Target="../media/image11.jpeg"/><Relationship Id="rId7" Type="http://schemas.openxmlformats.org/officeDocument/2006/relationships/image" Target="../media/image9.jpeg"/><Relationship Id="rId8" Type="http://schemas.openxmlformats.org/officeDocument/2006/relationships/image" Target="../media/image12.jpeg"/><Relationship Id="rId9" Type="http://schemas.openxmlformats.org/officeDocument/2006/relationships/image" Target="../media/image10.jpeg"/><Relationship Id="rId10"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jpeg"/><Relationship Id="rId5" Type="http://schemas.openxmlformats.org/officeDocument/2006/relationships/image" Target="../media/image8.jpeg"/><Relationship Id="rId6" Type="http://schemas.openxmlformats.org/officeDocument/2006/relationships/image" Target="../media/image11.jpeg"/><Relationship Id="rId7" Type="http://schemas.openxmlformats.org/officeDocument/2006/relationships/image" Target="../media/image9.jpeg"/><Relationship Id="rId8" Type="http://schemas.openxmlformats.org/officeDocument/2006/relationships/image" Target="../media/image12.jpeg"/><Relationship Id="rId9" Type="http://schemas.openxmlformats.org/officeDocument/2006/relationships/image" Target="../media/image10.jpeg"/><Relationship Id="rId10"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jpeg"/><Relationship Id="rId5" Type="http://schemas.openxmlformats.org/officeDocument/2006/relationships/image" Target="../media/image8.jpeg"/><Relationship Id="rId6" Type="http://schemas.openxmlformats.org/officeDocument/2006/relationships/image" Target="../media/image11.jpeg"/><Relationship Id="rId7" Type="http://schemas.openxmlformats.org/officeDocument/2006/relationships/image" Target="../media/image9.jpeg"/><Relationship Id="rId8" Type="http://schemas.openxmlformats.org/officeDocument/2006/relationships/image" Target="../media/image12.jpeg"/><Relationship Id="rId9" Type="http://schemas.openxmlformats.org/officeDocument/2006/relationships/image" Target="../media/image10.jpeg"/><Relationship Id="rId10"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jpeg"/><Relationship Id="rId5" Type="http://schemas.openxmlformats.org/officeDocument/2006/relationships/image" Target="../media/image8.jpeg"/><Relationship Id="rId6" Type="http://schemas.openxmlformats.org/officeDocument/2006/relationships/image" Target="../media/image11.jpeg"/><Relationship Id="rId7" Type="http://schemas.openxmlformats.org/officeDocument/2006/relationships/image" Target="../media/image9.jpeg"/><Relationship Id="rId8" Type="http://schemas.openxmlformats.org/officeDocument/2006/relationships/image" Target="../media/image12.jpeg"/><Relationship Id="rId9" Type="http://schemas.openxmlformats.org/officeDocument/2006/relationships/image" Target="../media/image10.jpeg"/><Relationship Id="rId10"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4726" y="106201"/>
            <a:ext cx="6822948" cy="1025922"/>
          </a:xfrm>
          <a:prstGeom prst="rect">
            <a:avLst/>
          </a:prstGeom>
        </p:spPr>
        <p:txBody>
          <a:bodyPr wrap="square" lIns="0" tIns="0" rIns="0" bIns="0" rtlCol="0" anchor="t">
            <a:spAutoFit/>
          </a:bodyPr>
          <a:lstStyle/>
          <a:p>
            <a:pPr algn="ctr">
              <a:lnSpc>
                <a:spcPts val="4333"/>
              </a:lnSpc>
            </a:pPr>
            <a:r>
              <a:rPr lang="en-US" sz="3771" dirty="0">
                <a:solidFill>
                  <a:srgbClr val="5F5E5A"/>
                </a:solidFill>
                <a:latin typeface="Drukaatie Burti"/>
              </a:rPr>
              <a:t>POTTY POST</a:t>
            </a:r>
          </a:p>
          <a:p>
            <a:pPr algn="ctr">
              <a:lnSpc>
                <a:spcPts val="3679"/>
              </a:lnSpc>
            </a:pPr>
            <a:r>
              <a:rPr lang="en-US" sz="2800" dirty="0" smtClean="0">
                <a:solidFill>
                  <a:srgbClr val="5F5E5A"/>
                </a:solidFill>
                <a:latin typeface="Drukaatie Burti"/>
              </a:rPr>
              <a:t>IN-</a:t>
            </a:r>
            <a:r>
              <a:rPr lang="en-US" sz="2800" dirty="0">
                <a:solidFill>
                  <a:srgbClr val="5F5E5A"/>
                </a:solidFill>
                <a:latin typeface="Drukaatie Burti"/>
              </a:rPr>
              <a:t>"STALL"-MENT</a:t>
            </a:r>
          </a:p>
        </p:txBody>
      </p:sp>
      <p:sp>
        <p:nvSpPr>
          <p:cNvPr id="17" name="AutoShape 17"/>
          <p:cNvSpPr/>
          <p:nvPr/>
        </p:nvSpPr>
        <p:spPr>
          <a:xfrm>
            <a:off x="0" y="1122446"/>
            <a:ext cx="7772400" cy="5228055"/>
          </a:xfrm>
          <a:prstGeom prst="rect">
            <a:avLst/>
          </a:prstGeom>
          <a:solidFill>
            <a:srgbClr val="D9D9D9"/>
          </a:solidFill>
        </p:spPr>
      </p:sp>
      <p:sp>
        <p:nvSpPr>
          <p:cNvPr id="18" name="TextBox 18"/>
          <p:cNvSpPr txBox="1"/>
          <p:nvPr/>
        </p:nvSpPr>
        <p:spPr>
          <a:xfrm>
            <a:off x="3002703" y="1447800"/>
            <a:ext cx="4464897" cy="230832"/>
          </a:xfrm>
          <a:prstGeom prst="rect">
            <a:avLst/>
          </a:prstGeom>
        </p:spPr>
        <p:txBody>
          <a:bodyPr wrap="square" lIns="0" tIns="0" rIns="0" bIns="0" rtlCol="0" anchor="t">
            <a:spAutoFit/>
          </a:bodyPr>
          <a:lstStyle/>
          <a:p>
            <a:pPr>
              <a:lnSpc>
                <a:spcPts val="1837"/>
              </a:lnSpc>
              <a:spcBef>
                <a:spcPts val="600"/>
              </a:spcBef>
              <a:spcAft>
                <a:spcPts val="600"/>
              </a:spcAft>
            </a:pPr>
            <a:endParaRPr lang="en-US" sz="1600" dirty="0">
              <a:solidFill>
                <a:srgbClr val="000000"/>
              </a:solidFill>
              <a:latin typeface="Franklin Gothic Medium" charset="0"/>
              <a:ea typeface="Franklin Gothic Medium" charset="0"/>
              <a:cs typeface="Franklin Gothic Medium" charset="0"/>
            </a:endParaRPr>
          </a:p>
        </p:txBody>
      </p:sp>
      <p:sp>
        <p:nvSpPr>
          <p:cNvPr id="19" name="TextBox 19"/>
          <p:cNvSpPr txBox="1"/>
          <p:nvPr/>
        </p:nvSpPr>
        <p:spPr>
          <a:xfrm>
            <a:off x="216851" y="5019112"/>
            <a:ext cx="2695485" cy="743793"/>
          </a:xfrm>
          <a:prstGeom prst="rect">
            <a:avLst/>
          </a:prstGeom>
        </p:spPr>
        <p:txBody>
          <a:bodyPr lIns="0" tIns="0" rIns="0" bIns="0" rtlCol="0" anchor="t">
            <a:spAutoFit/>
          </a:bodyPr>
          <a:lstStyle/>
          <a:p>
            <a:pPr algn="ctr">
              <a:lnSpc>
                <a:spcPts val="1852"/>
              </a:lnSpc>
            </a:pPr>
            <a:r>
              <a:rPr lang="en-US" sz="1600" b="1" dirty="0" smtClean="0">
                <a:solidFill>
                  <a:srgbClr val="000000"/>
                </a:solidFill>
                <a:latin typeface="Raleway"/>
              </a:rPr>
              <a:t>Dreamland Burning</a:t>
            </a:r>
            <a:endParaRPr lang="en-US" sz="800" b="1" dirty="0">
              <a:solidFill>
                <a:srgbClr val="000000"/>
              </a:solidFill>
              <a:latin typeface="Raleway"/>
            </a:endParaRPr>
          </a:p>
          <a:p>
            <a:pPr algn="ctr">
              <a:lnSpc>
                <a:spcPts val="1852"/>
              </a:lnSpc>
            </a:pPr>
            <a:r>
              <a:rPr lang="en-US" sz="1428" b="1" dirty="0">
                <a:solidFill>
                  <a:srgbClr val="000000"/>
                </a:solidFill>
                <a:latin typeface="Raleway"/>
              </a:rPr>
              <a:t>By</a:t>
            </a:r>
            <a:r>
              <a:rPr lang="en-US" sz="1428" b="1" dirty="0" smtClean="0">
                <a:solidFill>
                  <a:srgbClr val="000000"/>
                </a:solidFill>
                <a:latin typeface="Raleway"/>
              </a:rPr>
              <a:t>: Jennifer Latham</a:t>
            </a:r>
            <a:endParaRPr lang="en-US" sz="1323" b="1" dirty="0">
              <a:solidFill>
                <a:srgbClr val="000000"/>
              </a:solidFill>
              <a:latin typeface="Raleway"/>
            </a:endParaRPr>
          </a:p>
          <a:p>
            <a:pPr algn="ctr">
              <a:lnSpc>
                <a:spcPts val="2000"/>
              </a:lnSpc>
            </a:pPr>
            <a:r>
              <a:rPr lang="en-US" sz="1428" b="1" dirty="0">
                <a:solidFill>
                  <a:srgbClr val="000000"/>
                </a:solidFill>
                <a:latin typeface="Raleway"/>
              </a:rPr>
              <a:t>Call #: </a:t>
            </a:r>
            <a:r>
              <a:rPr lang="en-US" sz="1428" b="1" dirty="0" smtClean="0">
                <a:solidFill>
                  <a:srgbClr val="000000"/>
                </a:solidFill>
                <a:latin typeface="Raleway"/>
              </a:rPr>
              <a:t>FIC LAT</a:t>
            </a:r>
            <a:endParaRPr lang="en-US" sz="1428" b="1" dirty="0">
              <a:solidFill>
                <a:srgbClr val="000000"/>
              </a:solidFill>
              <a:latin typeface="Raleway"/>
            </a:endParaRPr>
          </a:p>
        </p:txBody>
      </p:sp>
      <p:pic>
        <p:nvPicPr>
          <p:cNvPr id="35" name="Picture 8" descr="elated image"/>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rot="20604345">
            <a:off x="127491" y="117022"/>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elated image"/>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rot="1097033">
            <a:off x="6622156" y="129558"/>
            <a:ext cx="1000612" cy="80049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18"/>
          <p:cNvSpPr txBox="1"/>
          <p:nvPr/>
        </p:nvSpPr>
        <p:spPr>
          <a:xfrm>
            <a:off x="3119504" y="1366861"/>
            <a:ext cx="4156738" cy="4678204"/>
          </a:xfrm>
          <a:prstGeom prst="rect">
            <a:avLst/>
          </a:prstGeom>
        </p:spPr>
        <p:txBody>
          <a:bodyPr wrap="square" lIns="0" tIns="0" rIns="0" bIns="0" rtlCol="0" anchor="t">
            <a:spAutoFit/>
          </a:bodyPr>
          <a:lstStyle/>
          <a:p>
            <a:r>
              <a:rPr lang="en-US" sz="1600" dirty="0" smtClean="0"/>
              <a:t>When </a:t>
            </a:r>
            <a:r>
              <a:rPr lang="en-US" sz="1600" dirty="0"/>
              <a:t>17-year-old Rowan Chase finds a skeleton on her family's property, she has no idea that investigating the brutal century-old murder will lead to a summer of painful discoveries about the present and the past.</a:t>
            </a:r>
            <a:r>
              <a:rPr lang="en-US" sz="1600" dirty="0"/>
              <a:t/>
            </a:r>
            <a:br>
              <a:rPr lang="en-US" sz="1600" dirty="0"/>
            </a:br>
            <a:r>
              <a:rPr lang="en-US" sz="1600" dirty="0"/>
              <a:t>Nearly 100 years earlier, a misguided violent encounter propels 17-year-old Will Tillman into a racial firestorm. In a country rife with violence against blacks and a hometown segregated by Jim Crow, Will must make hard choices on a painful journey towards self-discovery and face his inner demons in order to do what's right the night Tulsa burns.</a:t>
            </a:r>
            <a:r>
              <a:rPr lang="en-US" sz="1600" dirty="0"/>
              <a:t/>
            </a:r>
            <a:br>
              <a:rPr lang="en-US" sz="1600" dirty="0"/>
            </a:br>
            <a:r>
              <a:rPr lang="en-US" sz="1600" dirty="0"/>
              <a:t>Through intricately interwoven alternating perspectives, Jennifer Latham's lightning pace brings the Tulsa race riot of 1921 to blazing life and raises important questions about the complex state of US race relations - both yesterday and today.</a:t>
            </a:r>
            <a:endParaRPr lang="en-US" sz="1600" dirty="0">
              <a:solidFill>
                <a:srgbClr val="000000"/>
              </a:solidFill>
              <a:latin typeface="Franklin Gothic Medium" charset="0"/>
              <a:ea typeface="Franklin Gothic Medium" charset="0"/>
              <a:cs typeface="Franklin Gothic Medium" charset="0"/>
            </a:endParaRPr>
          </a:p>
        </p:txBody>
      </p:sp>
      <p:grpSp>
        <p:nvGrpSpPr>
          <p:cNvPr id="38" name="Group 13"/>
          <p:cNvGrpSpPr/>
          <p:nvPr/>
        </p:nvGrpSpPr>
        <p:grpSpPr>
          <a:xfrm rot="5400000">
            <a:off x="3171007" y="2813620"/>
            <a:ext cx="1527689" cy="8601451"/>
            <a:chOff x="0" y="0"/>
            <a:chExt cx="2387525" cy="14328175"/>
          </a:xfrm>
        </p:grpSpPr>
        <p:sp>
          <p:nvSpPr>
            <p:cNvPr id="39" name="Freeform 14"/>
            <p:cNvSpPr/>
            <p:nvPr/>
          </p:nvSpPr>
          <p:spPr>
            <a:xfrm>
              <a:off x="0" y="0"/>
              <a:ext cx="2387525" cy="14328175"/>
            </a:xfrm>
            <a:custGeom>
              <a:avLst/>
              <a:gdLst/>
              <a:ahLst/>
              <a:cxnLst/>
              <a:rect l="l" t="t" r="r" b="b"/>
              <a:pathLst>
                <a:path w="2387525" h="14328175">
                  <a:moveTo>
                    <a:pt x="60960" y="435610"/>
                  </a:moveTo>
                  <a:lnTo>
                    <a:pt x="142240" y="354330"/>
                  </a:lnTo>
                  <a:lnTo>
                    <a:pt x="142240" y="615950"/>
                  </a:lnTo>
                  <a:lnTo>
                    <a:pt x="158750" y="615950"/>
                  </a:lnTo>
                  <a:lnTo>
                    <a:pt x="158750" y="339090"/>
                  </a:lnTo>
                  <a:lnTo>
                    <a:pt x="340360" y="157480"/>
                  </a:lnTo>
                  <a:lnTo>
                    <a:pt x="643175" y="157480"/>
                  </a:lnTo>
                  <a:lnTo>
                    <a:pt x="643175" y="140970"/>
                  </a:lnTo>
                  <a:lnTo>
                    <a:pt x="355600" y="140970"/>
                  </a:lnTo>
                  <a:lnTo>
                    <a:pt x="435610" y="60960"/>
                  </a:lnTo>
                  <a:lnTo>
                    <a:pt x="643175" y="60960"/>
                  </a:lnTo>
                  <a:lnTo>
                    <a:pt x="643175" y="0"/>
                  </a:lnTo>
                  <a:lnTo>
                    <a:pt x="0" y="0"/>
                  </a:lnTo>
                  <a:lnTo>
                    <a:pt x="0" y="615950"/>
                  </a:lnTo>
                  <a:lnTo>
                    <a:pt x="60960" y="615950"/>
                  </a:lnTo>
                  <a:lnTo>
                    <a:pt x="60960" y="435610"/>
                  </a:lnTo>
                  <a:close/>
                  <a:moveTo>
                    <a:pt x="0" y="615950"/>
                  </a:moveTo>
                  <a:lnTo>
                    <a:pt x="60960" y="615950"/>
                  </a:lnTo>
                  <a:lnTo>
                    <a:pt x="60960" y="13700795"/>
                  </a:lnTo>
                  <a:lnTo>
                    <a:pt x="0" y="13700795"/>
                  </a:lnTo>
                  <a:lnTo>
                    <a:pt x="0" y="615950"/>
                  </a:lnTo>
                  <a:close/>
                  <a:moveTo>
                    <a:pt x="142240" y="615950"/>
                  </a:moveTo>
                  <a:lnTo>
                    <a:pt x="158750" y="615950"/>
                  </a:lnTo>
                  <a:lnTo>
                    <a:pt x="158750" y="13700795"/>
                  </a:lnTo>
                  <a:lnTo>
                    <a:pt x="142240" y="13700795"/>
                  </a:lnTo>
                  <a:lnTo>
                    <a:pt x="142240" y="615950"/>
                  </a:lnTo>
                  <a:close/>
                  <a:moveTo>
                    <a:pt x="435610" y="14267214"/>
                  </a:moveTo>
                  <a:lnTo>
                    <a:pt x="355600" y="14187205"/>
                  </a:lnTo>
                  <a:lnTo>
                    <a:pt x="643175" y="14187205"/>
                  </a:lnTo>
                  <a:lnTo>
                    <a:pt x="643175" y="14170695"/>
                  </a:lnTo>
                  <a:lnTo>
                    <a:pt x="339090" y="14170695"/>
                  </a:lnTo>
                  <a:lnTo>
                    <a:pt x="158750" y="13990355"/>
                  </a:lnTo>
                  <a:lnTo>
                    <a:pt x="158750" y="13700795"/>
                  </a:lnTo>
                  <a:lnTo>
                    <a:pt x="142240" y="13700795"/>
                  </a:lnTo>
                  <a:lnTo>
                    <a:pt x="142240" y="13973845"/>
                  </a:lnTo>
                  <a:lnTo>
                    <a:pt x="60960" y="13892566"/>
                  </a:lnTo>
                  <a:lnTo>
                    <a:pt x="60960" y="13700795"/>
                  </a:lnTo>
                  <a:lnTo>
                    <a:pt x="0" y="13700795"/>
                  </a:lnTo>
                  <a:lnTo>
                    <a:pt x="0" y="14328175"/>
                  </a:lnTo>
                  <a:lnTo>
                    <a:pt x="643175" y="14328175"/>
                  </a:lnTo>
                  <a:lnTo>
                    <a:pt x="643175" y="14267216"/>
                  </a:lnTo>
                  <a:lnTo>
                    <a:pt x="435610" y="14267216"/>
                  </a:lnTo>
                  <a:close/>
                  <a:moveTo>
                    <a:pt x="643175" y="14267214"/>
                  </a:moveTo>
                  <a:lnTo>
                    <a:pt x="1779195" y="14267214"/>
                  </a:lnTo>
                  <a:lnTo>
                    <a:pt x="1779195" y="14328175"/>
                  </a:lnTo>
                  <a:lnTo>
                    <a:pt x="643175" y="14328175"/>
                  </a:lnTo>
                  <a:lnTo>
                    <a:pt x="643175" y="14267214"/>
                  </a:lnTo>
                  <a:close/>
                  <a:moveTo>
                    <a:pt x="643175" y="14170695"/>
                  </a:moveTo>
                  <a:lnTo>
                    <a:pt x="1779195" y="14170695"/>
                  </a:lnTo>
                  <a:lnTo>
                    <a:pt x="1779195" y="14187205"/>
                  </a:lnTo>
                  <a:lnTo>
                    <a:pt x="643175" y="14187205"/>
                  </a:lnTo>
                  <a:lnTo>
                    <a:pt x="643175" y="14170695"/>
                  </a:lnTo>
                  <a:close/>
                  <a:moveTo>
                    <a:pt x="2387525" y="13700795"/>
                  </a:moveTo>
                  <a:lnTo>
                    <a:pt x="2326565" y="13700795"/>
                  </a:lnTo>
                  <a:lnTo>
                    <a:pt x="2326565" y="13892564"/>
                  </a:lnTo>
                  <a:lnTo>
                    <a:pt x="2246555" y="13972575"/>
                  </a:lnTo>
                  <a:lnTo>
                    <a:pt x="2246555" y="13700795"/>
                  </a:lnTo>
                  <a:lnTo>
                    <a:pt x="2230045" y="13700795"/>
                  </a:lnTo>
                  <a:lnTo>
                    <a:pt x="2230045" y="13987814"/>
                  </a:lnTo>
                  <a:lnTo>
                    <a:pt x="2047165" y="14170695"/>
                  </a:lnTo>
                  <a:lnTo>
                    <a:pt x="1776655" y="14170695"/>
                  </a:lnTo>
                  <a:lnTo>
                    <a:pt x="1776655" y="14187205"/>
                  </a:lnTo>
                  <a:lnTo>
                    <a:pt x="2030655" y="14187205"/>
                  </a:lnTo>
                  <a:lnTo>
                    <a:pt x="1950645" y="14267214"/>
                  </a:lnTo>
                  <a:lnTo>
                    <a:pt x="1776655" y="14267214"/>
                  </a:lnTo>
                  <a:lnTo>
                    <a:pt x="1776655" y="14328175"/>
                  </a:lnTo>
                  <a:lnTo>
                    <a:pt x="2386255" y="14328175"/>
                  </a:lnTo>
                  <a:lnTo>
                    <a:pt x="2387525" y="13700795"/>
                  </a:lnTo>
                  <a:close/>
                  <a:moveTo>
                    <a:pt x="2231315" y="615950"/>
                  </a:moveTo>
                  <a:lnTo>
                    <a:pt x="2247825" y="615950"/>
                  </a:lnTo>
                  <a:lnTo>
                    <a:pt x="2247825" y="13700795"/>
                  </a:lnTo>
                  <a:lnTo>
                    <a:pt x="2231315" y="13700795"/>
                  </a:lnTo>
                  <a:lnTo>
                    <a:pt x="2231315" y="615950"/>
                  </a:lnTo>
                  <a:close/>
                  <a:moveTo>
                    <a:pt x="2326565" y="615950"/>
                  </a:moveTo>
                  <a:lnTo>
                    <a:pt x="2387525" y="615950"/>
                  </a:lnTo>
                  <a:lnTo>
                    <a:pt x="2387525" y="13700795"/>
                  </a:lnTo>
                  <a:lnTo>
                    <a:pt x="2326565" y="13700795"/>
                  </a:lnTo>
                  <a:lnTo>
                    <a:pt x="2326565" y="615950"/>
                  </a:lnTo>
                  <a:close/>
                  <a:moveTo>
                    <a:pt x="1951915" y="60960"/>
                  </a:moveTo>
                  <a:lnTo>
                    <a:pt x="2031925" y="140970"/>
                  </a:lnTo>
                  <a:lnTo>
                    <a:pt x="1777925" y="140970"/>
                  </a:lnTo>
                  <a:lnTo>
                    <a:pt x="1777925" y="157480"/>
                  </a:lnTo>
                  <a:lnTo>
                    <a:pt x="2047165" y="157480"/>
                  </a:lnTo>
                  <a:lnTo>
                    <a:pt x="2230045" y="340360"/>
                  </a:lnTo>
                  <a:lnTo>
                    <a:pt x="2230045" y="615950"/>
                  </a:lnTo>
                  <a:lnTo>
                    <a:pt x="2246555" y="615950"/>
                  </a:lnTo>
                  <a:lnTo>
                    <a:pt x="2246555" y="356870"/>
                  </a:lnTo>
                  <a:lnTo>
                    <a:pt x="2326565" y="436880"/>
                  </a:lnTo>
                  <a:lnTo>
                    <a:pt x="2326565" y="617220"/>
                  </a:lnTo>
                  <a:lnTo>
                    <a:pt x="2387525" y="617220"/>
                  </a:lnTo>
                  <a:lnTo>
                    <a:pt x="2387525" y="0"/>
                  </a:lnTo>
                  <a:lnTo>
                    <a:pt x="1777925" y="0"/>
                  </a:lnTo>
                  <a:lnTo>
                    <a:pt x="1777925" y="60960"/>
                  </a:lnTo>
                  <a:lnTo>
                    <a:pt x="1951915" y="60960"/>
                  </a:lnTo>
                  <a:close/>
                  <a:moveTo>
                    <a:pt x="643175" y="140970"/>
                  </a:moveTo>
                  <a:lnTo>
                    <a:pt x="1779195" y="140970"/>
                  </a:lnTo>
                  <a:lnTo>
                    <a:pt x="1779195" y="157480"/>
                  </a:lnTo>
                  <a:lnTo>
                    <a:pt x="643175" y="157480"/>
                  </a:lnTo>
                  <a:lnTo>
                    <a:pt x="643175" y="140970"/>
                  </a:lnTo>
                  <a:close/>
                  <a:moveTo>
                    <a:pt x="643175" y="0"/>
                  </a:moveTo>
                  <a:lnTo>
                    <a:pt x="1779195" y="0"/>
                  </a:lnTo>
                  <a:lnTo>
                    <a:pt x="1779195" y="60960"/>
                  </a:lnTo>
                  <a:lnTo>
                    <a:pt x="643175" y="60960"/>
                  </a:lnTo>
                  <a:lnTo>
                    <a:pt x="643175" y="0"/>
                  </a:lnTo>
                  <a:close/>
                </a:path>
              </a:pathLst>
            </a:custGeom>
            <a:solidFill>
              <a:srgbClr val="EFF0F2"/>
            </a:solidFill>
          </p:spPr>
        </p:sp>
      </p:grpSp>
      <p:sp>
        <p:nvSpPr>
          <p:cNvPr id="40" name="TextBox 15"/>
          <p:cNvSpPr txBox="1"/>
          <p:nvPr/>
        </p:nvSpPr>
        <p:spPr>
          <a:xfrm>
            <a:off x="1822904" y="6705600"/>
            <a:ext cx="5416096" cy="846386"/>
          </a:xfrm>
          <a:prstGeom prst="rect">
            <a:avLst/>
          </a:prstGeom>
        </p:spPr>
        <p:txBody>
          <a:bodyPr wrap="square" lIns="0" tIns="0" rIns="0" bIns="0" rtlCol="0" anchor="t">
            <a:spAutoFit/>
          </a:bodyPr>
          <a:lstStyle/>
          <a:p>
            <a:pPr algn="ctr">
              <a:lnSpc>
                <a:spcPts val="2240"/>
              </a:lnSpc>
            </a:pPr>
            <a:r>
              <a:rPr lang="en-US" sz="1600" b="1" dirty="0">
                <a:solidFill>
                  <a:srgbClr val="5F5E5A"/>
                </a:solidFill>
                <a:latin typeface="Drukaatie Burti"/>
              </a:rPr>
              <a:t>A Virginia Readers' Choice (VRC) selection. To participate in Virginia Readers' Choice read at least four of the ten books on the VRC book list. Visit the library for more information</a:t>
            </a:r>
          </a:p>
        </p:txBody>
      </p:sp>
      <p:pic>
        <p:nvPicPr>
          <p:cNvPr id="41" name="Picture 21"/>
          <p:cNvPicPr>
            <a:picLocks noChangeAspect="1"/>
          </p:cNvPicPr>
          <p:nvPr/>
        </p:nvPicPr>
        <p:blipFill>
          <a:blip r:embed="rId4"/>
          <a:srcRect/>
          <a:stretch>
            <a:fillRect/>
          </a:stretch>
        </p:blipFill>
        <p:spPr>
          <a:xfrm>
            <a:off x="457200" y="6512284"/>
            <a:ext cx="1023267" cy="1183916"/>
          </a:xfrm>
          <a:prstGeom prst="rect">
            <a:avLst/>
          </a:prstGeom>
        </p:spPr>
      </p:pic>
      <p:pic>
        <p:nvPicPr>
          <p:cNvPr id="48" name="Picture 2" descr="https://prodimage.images-bn.com/pimages/9780316384902_p0_v1_s550x40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649" y="1382800"/>
            <a:ext cx="2408551" cy="355589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mage result for One of Us Is Lying by Karen M. McMan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7488" y="7964432"/>
            <a:ext cx="1403534" cy="198548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descr="https://images.gr-assets.com/books/1492473454l/2353287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5352" y="7984631"/>
            <a:ext cx="1403223" cy="196362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8" descr="3155325.jpg (315Ã4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7958604"/>
            <a:ext cx="1303824" cy="196608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0" descr="https://d1ldy8a769gy68.cloudfront.net/180/978/161/873/120/3/978161873120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0400" y="7958604"/>
            <a:ext cx="1308217" cy="196959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https://images-na.ssl-images-amazon.com/images/I/8181KH0VR7L.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8014835"/>
            <a:ext cx="1248622" cy="1886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78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4726" y="106201"/>
            <a:ext cx="6822948" cy="1025922"/>
          </a:xfrm>
          <a:prstGeom prst="rect">
            <a:avLst/>
          </a:prstGeom>
        </p:spPr>
        <p:txBody>
          <a:bodyPr wrap="square" lIns="0" tIns="0" rIns="0" bIns="0" rtlCol="0" anchor="t">
            <a:spAutoFit/>
          </a:bodyPr>
          <a:lstStyle/>
          <a:p>
            <a:pPr algn="ctr">
              <a:lnSpc>
                <a:spcPts val="4333"/>
              </a:lnSpc>
            </a:pPr>
            <a:r>
              <a:rPr lang="en-US" sz="3771" dirty="0">
                <a:solidFill>
                  <a:srgbClr val="5F5E5A"/>
                </a:solidFill>
                <a:latin typeface="Drukaatie Burti"/>
              </a:rPr>
              <a:t>POTTY POST</a:t>
            </a:r>
          </a:p>
          <a:p>
            <a:pPr algn="ctr">
              <a:lnSpc>
                <a:spcPts val="3679"/>
              </a:lnSpc>
            </a:pPr>
            <a:r>
              <a:rPr lang="en-US" sz="2800" dirty="0" smtClean="0">
                <a:solidFill>
                  <a:srgbClr val="5F5E5A"/>
                </a:solidFill>
                <a:latin typeface="Drukaatie Burti"/>
              </a:rPr>
              <a:t>IN-</a:t>
            </a:r>
            <a:r>
              <a:rPr lang="en-US" sz="2800" dirty="0">
                <a:solidFill>
                  <a:srgbClr val="5F5E5A"/>
                </a:solidFill>
                <a:latin typeface="Drukaatie Burti"/>
              </a:rPr>
              <a:t>"STALL"-MENT</a:t>
            </a:r>
          </a:p>
        </p:txBody>
      </p:sp>
      <p:grpSp>
        <p:nvGrpSpPr>
          <p:cNvPr id="13" name="Group 13"/>
          <p:cNvGrpSpPr/>
          <p:nvPr/>
        </p:nvGrpSpPr>
        <p:grpSpPr>
          <a:xfrm rot="5400000">
            <a:off x="3171007" y="2813620"/>
            <a:ext cx="1527689" cy="8601451"/>
            <a:chOff x="0" y="0"/>
            <a:chExt cx="2387525" cy="14328175"/>
          </a:xfrm>
        </p:grpSpPr>
        <p:sp>
          <p:nvSpPr>
            <p:cNvPr id="14" name="Freeform 14"/>
            <p:cNvSpPr/>
            <p:nvPr/>
          </p:nvSpPr>
          <p:spPr>
            <a:xfrm>
              <a:off x="0" y="0"/>
              <a:ext cx="2387525" cy="14328175"/>
            </a:xfrm>
            <a:custGeom>
              <a:avLst/>
              <a:gdLst/>
              <a:ahLst/>
              <a:cxnLst/>
              <a:rect l="l" t="t" r="r" b="b"/>
              <a:pathLst>
                <a:path w="2387525" h="14328175">
                  <a:moveTo>
                    <a:pt x="60960" y="435610"/>
                  </a:moveTo>
                  <a:lnTo>
                    <a:pt x="142240" y="354330"/>
                  </a:lnTo>
                  <a:lnTo>
                    <a:pt x="142240" y="615950"/>
                  </a:lnTo>
                  <a:lnTo>
                    <a:pt x="158750" y="615950"/>
                  </a:lnTo>
                  <a:lnTo>
                    <a:pt x="158750" y="339090"/>
                  </a:lnTo>
                  <a:lnTo>
                    <a:pt x="340360" y="157480"/>
                  </a:lnTo>
                  <a:lnTo>
                    <a:pt x="643175" y="157480"/>
                  </a:lnTo>
                  <a:lnTo>
                    <a:pt x="643175" y="140970"/>
                  </a:lnTo>
                  <a:lnTo>
                    <a:pt x="355600" y="140970"/>
                  </a:lnTo>
                  <a:lnTo>
                    <a:pt x="435610" y="60960"/>
                  </a:lnTo>
                  <a:lnTo>
                    <a:pt x="643175" y="60960"/>
                  </a:lnTo>
                  <a:lnTo>
                    <a:pt x="643175" y="0"/>
                  </a:lnTo>
                  <a:lnTo>
                    <a:pt x="0" y="0"/>
                  </a:lnTo>
                  <a:lnTo>
                    <a:pt x="0" y="615950"/>
                  </a:lnTo>
                  <a:lnTo>
                    <a:pt x="60960" y="615950"/>
                  </a:lnTo>
                  <a:lnTo>
                    <a:pt x="60960" y="435610"/>
                  </a:lnTo>
                  <a:close/>
                  <a:moveTo>
                    <a:pt x="0" y="615950"/>
                  </a:moveTo>
                  <a:lnTo>
                    <a:pt x="60960" y="615950"/>
                  </a:lnTo>
                  <a:lnTo>
                    <a:pt x="60960" y="13700795"/>
                  </a:lnTo>
                  <a:lnTo>
                    <a:pt x="0" y="13700795"/>
                  </a:lnTo>
                  <a:lnTo>
                    <a:pt x="0" y="615950"/>
                  </a:lnTo>
                  <a:close/>
                  <a:moveTo>
                    <a:pt x="142240" y="615950"/>
                  </a:moveTo>
                  <a:lnTo>
                    <a:pt x="158750" y="615950"/>
                  </a:lnTo>
                  <a:lnTo>
                    <a:pt x="158750" y="13700795"/>
                  </a:lnTo>
                  <a:lnTo>
                    <a:pt x="142240" y="13700795"/>
                  </a:lnTo>
                  <a:lnTo>
                    <a:pt x="142240" y="615950"/>
                  </a:lnTo>
                  <a:close/>
                  <a:moveTo>
                    <a:pt x="435610" y="14267214"/>
                  </a:moveTo>
                  <a:lnTo>
                    <a:pt x="355600" y="14187205"/>
                  </a:lnTo>
                  <a:lnTo>
                    <a:pt x="643175" y="14187205"/>
                  </a:lnTo>
                  <a:lnTo>
                    <a:pt x="643175" y="14170695"/>
                  </a:lnTo>
                  <a:lnTo>
                    <a:pt x="339090" y="14170695"/>
                  </a:lnTo>
                  <a:lnTo>
                    <a:pt x="158750" y="13990355"/>
                  </a:lnTo>
                  <a:lnTo>
                    <a:pt x="158750" y="13700795"/>
                  </a:lnTo>
                  <a:lnTo>
                    <a:pt x="142240" y="13700795"/>
                  </a:lnTo>
                  <a:lnTo>
                    <a:pt x="142240" y="13973845"/>
                  </a:lnTo>
                  <a:lnTo>
                    <a:pt x="60960" y="13892566"/>
                  </a:lnTo>
                  <a:lnTo>
                    <a:pt x="60960" y="13700795"/>
                  </a:lnTo>
                  <a:lnTo>
                    <a:pt x="0" y="13700795"/>
                  </a:lnTo>
                  <a:lnTo>
                    <a:pt x="0" y="14328175"/>
                  </a:lnTo>
                  <a:lnTo>
                    <a:pt x="643175" y="14328175"/>
                  </a:lnTo>
                  <a:lnTo>
                    <a:pt x="643175" y="14267216"/>
                  </a:lnTo>
                  <a:lnTo>
                    <a:pt x="435610" y="14267216"/>
                  </a:lnTo>
                  <a:close/>
                  <a:moveTo>
                    <a:pt x="643175" y="14267214"/>
                  </a:moveTo>
                  <a:lnTo>
                    <a:pt x="1779195" y="14267214"/>
                  </a:lnTo>
                  <a:lnTo>
                    <a:pt x="1779195" y="14328175"/>
                  </a:lnTo>
                  <a:lnTo>
                    <a:pt x="643175" y="14328175"/>
                  </a:lnTo>
                  <a:lnTo>
                    <a:pt x="643175" y="14267214"/>
                  </a:lnTo>
                  <a:close/>
                  <a:moveTo>
                    <a:pt x="643175" y="14170695"/>
                  </a:moveTo>
                  <a:lnTo>
                    <a:pt x="1779195" y="14170695"/>
                  </a:lnTo>
                  <a:lnTo>
                    <a:pt x="1779195" y="14187205"/>
                  </a:lnTo>
                  <a:lnTo>
                    <a:pt x="643175" y="14187205"/>
                  </a:lnTo>
                  <a:lnTo>
                    <a:pt x="643175" y="14170695"/>
                  </a:lnTo>
                  <a:close/>
                  <a:moveTo>
                    <a:pt x="2387525" y="13700795"/>
                  </a:moveTo>
                  <a:lnTo>
                    <a:pt x="2326565" y="13700795"/>
                  </a:lnTo>
                  <a:lnTo>
                    <a:pt x="2326565" y="13892564"/>
                  </a:lnTo>
                  <a:lnTo>
                    <a:pt x="2246555" y="13972575"/>
                  </a:lnTo>
                  <a:lnTo>
                    <a:pt x="2246555" y="13700795"/>
                  </a:lnTo>
                  <a:lnTo>
                    <a:pt x="2230045" y="13700795"/>
                  </a:lnTo>
                  <a:lnTo>
                    <a:pt x="2230045" y="13987814"/>
                  </a:lnTo>
                  <a:lnTo>
                    <a:pt x="2047165" y="14170695"/>
                  </a:lnTo>
                  <a:lnTo>
                    <a:pt x="1776655" y="14170695"/>
                  </a:lnTo>
                  <a:lnTo>
                    <a:pt x="1776655" y="14187205"/>
                  </a:lnTo>
                  <a:lnTo>
                    <a:pt x="2030655" y="14187205"/>
                  </a:lnTo>
                  <a:lnTo>
                    <a:pt x="1950645" y="14267214"/>
                  </a:lnTo>
                  <a:lnTo>
                    <a:pt x="1776655" y="14267214"/>
                  </a:lnTo>
                  <a:lnTo>
                    <a:pt x="1776655" y="14328175"/>
                  </a:lnTo>
                  <a:lnTo>
                    <a:pt x="2386255" y="14328175"/>
                  </a:lnTo>
                  <a:lnTo>
                    <a:pt x="2387525" y="13700795"/>
                  </a:lnTo>
                  <a:close/>
                  <a:moveTo>
                    <a:pt x="2231315" y="615950"/>
                  </a:moveTo>
                  <a:lnTo>
                    <a:pt x="2247825" y="615950"/>
                  </a:lnTo>
                  <a:lnTo>
                    <a:pt x="2247825" y="13700795"/>
                  </a:lnTo>
                  <a:lnTo>
                    <a:pt x="2231315" y="13700795"/>
                  </a:lnTo>
                  <a:lnTo>
                    <a:pt x="2231315" y="615950"/>
                  </a:lnTo>
                  <a:close/>
                  <a:moveTo>
                    <a:pt x="2326565" y="615950"/>
                  </a:moveTo>
                  <a:lnTo>
                    <a:pt x="2387525" y="615950"/>
                  </a:lnTo>
                  <a:lnTo>
                    <a:pt x="2387525" y="13700795"/>
                  </a:lnTo>
                  <a:lnTo>
                    <a:pt x="2326565" y="13700795"/>
                  </a:lnTo>
                  <a:lnTo>
                    <a:pt x="2326565" y="615950"/>
                  </a:lnTo>
                  <a:close/>
                  <a:moveTo>
                    <a:pt x="1951915" y="60960"/>
                  </a:moveTo>
                  <a:lnTo>
                    <a:pt x="2031925" y="140970"/>
                  </a:lnTo>
                  <a:lnTo>
                    <a:pt x="1777925" y="140970"/>
                  </a:lnTo>
                  <a:lnTo>
                    <a:pt x="1777925" y="157480"/>
                  </a:lnTo>
                  <a:lnTo>
                    <a:pt x="2047165" y="157480"/>
                  </a:lnTo>
                  <a:lnTo>
                    <a:pt x="2230045" y="340360"/>
                  </a:lnTo>
                  <a:lnTo>
                    <a:pt x="2230045" y="615950"/>
                  </a:lnTo>
                  <a:lnTo>
                    <a:pt x="2246555" y="615950"/>
                  </a:lnTo>
                  <a:lnTo>
                    <a:pt x="2246555" y="356870"/>
                  </a:lnTo>
                  <a:lnTo>
                    <a:pt x="2326565" y="436880"/>
                  </a:lnTo>
                  <a:lnTo>
                    <a:pt x="2326565" y="617220"/>
                  </a:lnTo>
                  <a:lnTo>
                    <a:pt x="2387525" y="617220"/>
                  </a:lnTo>
                  <a:lnTo>
                    <a:pt x="2387525" y="0"/>
                  </a:lnTo>
                  <a:lnTo>
                    <a:pt x="1777925" y="0"/>
                  </a:lnTo>
                  <a:lnTo>
                    <a:pt x="1777925" y="60960"/>
                  </a:lnTo>
                  <a:lnTo>
                    <a:pt x="1951915" y="60960"/>
                  </a:lnTo>
                  <a:close/>
                  <a:moveTo>
                    <a:pt x="643175" y="140970"/>
                  </a:moveTo>
                  <a:lnTo>
                    <a:pt x="1779195" y="140970"/>
                  </a:lnTo>
                  <a:lnTo>
                    <a:pt x="1779195" y="157480"/>
                  </a:lnTo>
                  <a:lnTo>
                    <a:pt x="643175" y="157480"/>
                  </a:lnTo>
                  <a:lnTo>
                    <a:pt x="643175" y="140970"/>
                  </a:lnTo>
                  <a:close/>
                  <a:moveTo>
                    <a:pt x="643175" y="0"/>
                  </a:moveTo>
                  <a:lnTo>
                    <a:pt x="1779195" y="0"/>
                  </a:lnTo>
                  <a:lnTo>
                    <a:pt x="1779195" y="60960"/>
                  </a:lnTo>
                  <a:lnTo>
                    <a:pt x="643175" y="60960"/>
                  </a:lnTo>
                  <a:lnTo>
                    <a:pt x="643175" y="0"/>
                  </a:lnTo>
                  <a:close/>
                </a:path>
              </a:pathLst>
            </a:custGeom>
            <a:solidFill>
              <a:srgbClr val="EFF0F2"/>
            </a:solidFill>
          </p:spPr>
        </p:sp>
      </p:grpSp>
      <p:sp>
        <p:nvSpPr>
          <p:cNvPr id="15" name="TextBox 15"/>
          <p:cNvSpPr txBox="1"/>
          <p:nvPr/>
        </p:nvSpPr>
        <p:spPr>
          <a:xfrm>
            <a:off x="1822904" y="6705600"/>
            <a:ext cx="5416096" cy="846386"/>
          </a:xfrm>
          <a:prstGeom prst="rect">
            <a:avLst/>
          </a:prstGeom>
        </p:spPr>
        <p:txBody>
          <a:bodyPr wrap="square" lIns="0" tIns="0" rIns="0" bIns="0" rtlCol="0" anchor="t">
            <a:spAutoFit/>
          </a:bodyPr>
          <a:lstStyle/>
          <a:p>
            <a:pPr algn="ctr">
              <a:lnSpc>
                <a:spcPts val="2240"/>
              </a:lnSpc>
            </a:pPr>
            <a:r>
              <a:rPr lang="en-US" sz="1600" b="1" dirty="0">
                <a:solidFill>
                  <a:srgbClr val="5F5E5A"/>
                </a:solidFill>
                <a:latin typeface="Drukaatie Burti"/>
              </a:rPr>
              <a:t>A Virginia Readers' Choice (VRC) selection. To participate in Virginia Readers' Choice read at least four of the ten books on the VRC book list. Visit the library for more information</a:t>
            </a:r>
          </a:p>
        </p:txBody>
      </p:sp>
      <p:sp>
        <p:nvSpPr>
          <p:cNvPr id="17" name="AutoShape 17"/>
          <p:cNvSpPr/>
          <p:nvPr/>
        </p:nvSpPr>
        <p:spPr>
          <a:xfrm>
            <a:off x="0" y="1122446"/>
            <a:ext cx="7772400" cy="5228055"/>
          </a:xfrm>
          <a:prstGeom prst="rect">
            <a:avLst/>
          </a:prstGeom>
          <a:solidFill>
            <a:srgbClr val="D9D9D9"/>
          </a:solidFill>
        </p:spPr>
      </p:sp>
      <p:sp>
        <p:nvSpPr>
          <p:cNvPr id="18" name="TextBox 18"/>
          <p:cNvSpPr txBox="1"/>
          <p:nvPr/>
        </p:nvSpPr>
        <p:spPr>
          <a:xfrm>
            <a:off x="3234662" y="1764215"/>
            <a:ext cx="4156738" cy="3493585"/>
          </a:xfrm>
          <a:prstGeom prst="rect">
            <a:avLst/>
          </a:prstGeom>
        </p:spPr>
        <p:txBody>
          <a:bodyPr wrap="square" lIns="0" tIns="0" rIns="0" bIns="0" rtlCol="0" anchor="t">
            <a:spAutoFit/>
          </a:bodyPr>
          <a:lstStyle/>
          <a:p>
            <a:pPr>
              <a:lnSpc>
                <a:spcPct val="130000"/>
              </a:lnSpc>
            </a:pPr>
            <a:r>
              <a:rPr lang="en-US" sz="1600" dirty="0"/>
              <a:t>From acclaimed author Patricia Hruby Powell comes the story of a landmark civil rights case, told in spare and gorgeous verse. In 1955, in Caroline County, Virginia, amidst segregation and prejudice, injustice and cruelty, two teenagers fell in love. Their life together broke the law, but their determination would change it. Richard and Mildred Loving were at the heart of a Supreme Court case that legalized marriage between races, and a story of the devoted couple who faced discrimination, fought it, and won.</a:t>
            </a:r>
            <a:endParaRPr lang="en-US" sz="1600" dirty="0">
              <a:solidFill>
                <a:srgbClr val="000000"/>
              </a:solidFill>
              <a:latin typeface="Franklin Gothic Medium" charset="0"/>
              <a:ea typeface="Franklin Gothic Medium" charset="0"/>
              <a:cs typeface="Franklin Gothic Medium" charset="0"/>
            </a:endParaRPr>
          </a:p>
        </p:txBody>
      </p:sp>
      <p:sp>
        <p:nvSpPr>
          <p:cNvPr id="19" name="TextBox 19"/>
          <p:cNvSpPr txBox="1"/>
          <p:nvPr/>
        </p:nvSpPr>
        <p:spPr>
          <a:xfrm>
            <a:off x="216851" y="5171926"/>
            <a:ext cx="2695485" cy="743793"/>
          </a:xfrm>
          <a:prstGeom prst="rect">
            <a:avLst/>
          </a:prstGeom>
        </p:spPr>
        <p:txBody>
          <a:bodyPr lIns="0" tIns="0" rIns="0" bIns="0" rtlCol="0" anchor="t">
            <a:spAutoFit/>
          </a:bodyPr>
          <a:lstStyle/>
          <a:p>
            <a:pPr algn="ctr">
              <a:lnSpc>
                <a:spcPts val="1852"/>
              </a:lnSpc>
            </a:pPr>
            <a:r>
              <a:rPr lang="en-US" sz="1600" b="1" dirty="0" smtClean="0">
                <a:solidFill>
                  <a:srgbClr val="000000"/>
                </a:solidFill>
                <a:latin typeface="Raleway"/>
              </a:rPr>
              <a:t>Loving VS Virginia</a:t>
            </a:r>
            <a:endParaRPr lang="en-US" sz="1600" b="1" dirty="0">
              <a:solidFill>
                <a:srgbClr val="000000"/>
              </a:solidFill>
              <a:latin typeface="Raleway"/>
            </a:endParaRPr>
          </a:p>
          <a:p>
            <a:pPr algn="ctr">
              <a:lnSpc>
                <a:spcPts val="1852"/>
              </a:lnSpc>
            </a:pPr>
            <a:r>
              <a:rPr lang="en-US" sz="1428" b="1" dirty="0">
                <a:solidFill>
                  <a:srgbClr val="000000"/>
                </a:solidFill>
                <a:latin typeface="Raleway"/>
              </a:rPr>
              <a:t>By: </a:t>
            </a:r>
            <a:r>
              <a:rPr lang="en-US" sz="1428" b="1" dirty="0" smtClean="0">
                <a:solidFill>
                  <a:srgbClr val="000000"/>
                </a:solidFill>
                <a:latin typeface="Raleway"/>
              </a:rPr>
              <a:t>Jason Reynolds</a:t>
            </a:r>
            <a:endParaRPr lang="en-US" sz="1323" b="1" dirty="0">
              <a:solidFill>
                <a:srgbClr val="000000"/>
              </a:solidFill>
              <a:latin typeface="Raleway"/>
            </a:endParaRPr>
          </a:p>
          <a:p>
            <a:pPr algn="ctr">
              <a:lnSpc>
                <a:spcPts val="2000"/>
              </a:lnSpc>
            </a:pPr>
            <a:r>
              <a:rPr lang="en-US" sz="1428" b="1" dirty="0">
                <a:solidFill>
                  <a:srgbClr val="000000"/>
                </a:solidFill>
                <a:latin typeface="Raleway"/>
              </a:rPr>
              <a:t>Call #: </a:t>
            </a:r>
            <a:r>
              <a:rPr lang="en-US" sz="1428" b="1" dirty="0" smtClean="0">
                <a:solidFill>
                  <a:srgbClr val="000000"/>
                </a:solidFill>
                <a:latin typeface="Raleway"/>
              </a:rPr>
              <a:t>FIC </a:t>
            </a:r>
            <a:r>
              <a:rPr lang="en-US" sz="1428" b="1" dirty="0" smtClean="0">
                <a:solidFill>
                  <a:srgbClr val="000000"/>
                </a:solidFill>
                <a:latin typeface="Raleway"/>
              </a:rPr>
              <a:t>POW</a:t>
            </a:r>
            <a:endParaRPr lang="en-US" sz="1428" b="1" dirty="0">
              <a:solidFill>
                <a:srgbClr val="000000"/>
              </a:solidFill>
              <a:latin typeface="Raleway"/>
            </a:endParaRPr>
          </a:p>
        </p:txBody>
      </p:sp>
      <p:pic>
        <p:nvPicPr>
          <p:cNvPr id="21" name="Picture 21"/>
          <p:cNvPicPr>
            <a:picLocks noChangeAspect="1"/>
          </p:cNvPicPr>
          <p:nvPr/>
        </p:nvPicPr>
        <p:blipFill>
          <a:blip r:embed="rId3"/>
          <a:srcRect/>
          <a:stretch>
            <a:fillRect/>
          </a:stretch>
        </p:blipFill>
        <p:spPr>
          <a:xfrm>
            <a:off x="457200" y="6512284"/>
            <a:ext cx="1023267" cy="1183916"/>
          </a:xfrm>
          <a:prstGeom prst="rect">
            <a:avLst/>
          </a:prstGeom>
        </p:spPr>
      </p:pic>
      <p:pic>
        <p:nvPicPr>
          <p:cNvPr id="31" name="Picture 8" descr="elated image"/>
          <p:cNvPicPr>
            <a:picLocks noChangeAspect="1" noChangeArrowheads="1"/>
          </p:cNvPicPr>
          <p:nvPr/>
        </p:nvPicPr>
        <p:blipFill>
          <a:blip r:embed="rId4">
            <a:alphaModFix amt="70000"/>
            <a:extLst>
              <a:ext uri="{28A0092B-C50C-407E-A947-70E740481C1C}">
                <a14:useLocalDpi xmlns:a14="http://schemas.microsoft.com/office/drawing/2010/main" val="0"/>
              </a:ext>
            </a:extLst>
          </a:blip>
          <a:srcRect/>
          <a:stretch>
            <a:fillRect/>
          </a:stretch>
        </p:blipFill>
        <p:spPr bwMode="auto">
          <a:xfrm rot="20604345">
            <a:off x="127491" y="117022"/>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elated image"/>
          <p:cNvPicPr>
            <a:picLocks noChangeAspect="1" noChangeArrowheads="1"/>
          </p:cNvPicPr>
          <p:nvPr/>
        </p:nvPicPr>
        <p:blipFill>
          <a:blip r:embed="rId4">
            <a:alphaModFix amt="70000"/>
            <a:extLst>
              <a:ext uri="{28A0092B-C50C-407E-A947-70E740481C1C}">
                <a14:useLocalDpi xmlns:a14="http://schemas.microsoft.com/office/drawing/2010/main" val="0"/>
              </a:ext>
            </a:extLst>
          </a:blip>
          <a:srcRect/>
          <a:stretch>
            <a:fillRect/>
          </a:stretch>
        </p:blipFill>
        <p:spPr bwMode="auto">
          <a:xfrm rot="1097033">
            <a:off x="6622156" y="129558"/>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https://images-na.ssl-images-amazon.com/images/I/8181KH0VR7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8014835"/>
            <a:ext cx="1248622" cy="188676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https://images-na.ssl-images-amazon.com/images/I/51Mm5EBtrpL._SX340_BO1,204,203,200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7757" y="8005968"/>
            <a:ext cx="1299211" cy="189563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descr="https://images-na.ssl-images-amazon.com/images/I/51TECFnAT4L._SX329_BO1,204,203,200_.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4186" y="8001677"/>
            <a:ext cx="1251088" cy="188608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8" descr="https://images-na.ssl-images-amazon.com/images/I/51wfDsq20s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1461575"/>
            <a:ext cx="2544409" cy="350469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0" descr="https://images-na.ssl-images-amazon.com/images/I/81vurbvn9AL.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6434" y="8001677"/>
            <a:ext cx="1253785" cy="18784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3155325.jpg (315Ã47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0" y="7958604"/>
            <a:ext cx="1303824" cy="1966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705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4726" y="106201"/>
            <a:ext cx="6822948" cy="1025922"/>
          </a:xfrm>
          <a:prstGeom prst="rect">
            <a:avLst/>
          </a:prstGeom>
        </p:spPr>
        <p:txBody>
          <a:bodyPr wrap="square" lIns="0" tIns="0" rIns="0" bIns="0" rtlCol="0" anchor="t">
            <a:spAutoFit/>
          </a:bodyPr>
          <a:lstStyle/>
          <a:p>
            <a:pPr algn="ctr">
              <a:lnSpc>
                <a:spcPts val="4333"/>
              </a:lnSpc>
            </a:pPr>
            <a:r>
              <a:rPr lang="en-US" sz="3771" dirty="0">
                <a:solidFill>
                  <a:srgbClr val="5F5E5A"/>
                </a:solidFill>
                <a:latin typeface="Drukaatie Burti"/>
              </a:rPr>
              <a:t>POTTY POST</a:t>
            </a:r>
          </a:p>
          <a:p>
            <a:pPr algn="ctr">
              <a:lnSpc>
                <a:spcPts val="3679"/>
              </a:lnSpc>
            </a:pPr>
            <a:r>
              <a:rPr lang="en-US" sz="2800" dirty="0" smtClean="0">
                <a:solidFill>
                  <a:srgbClr val="5F5E5A"/>
                </a:solidFill>
                <a:latin typeface="Drukaatie Burti"/>
              </a:rPr>
              <a:t>IN-</a:t>
            </a:r>
            <a:r>
              <a:rPr lang="en-US" sz="2800" dirty="0">
                <a:solidFill>
                  <a:srgbClr val="5F5E5A"/>
                </a:solidFill>
                <a:latin typeface="Drukaatie Burti"/>
              </a:rPr>
              <a:t>"STALL"-MENT</a:t>
            </a:r>
          </a:p>
        </p:txBody>
      </p:sp>
      <p:sp>
        <p:nvSpPr>
          <p:cNvPr id="17" name="AutoShape 17"/>
          <p:cNvSpPr/>
          <p:nvPr/>
        </p:nvSpPr>
        <p:spPr>
          <a:xfrm>
            <a:off x="0" y="1122446"/>
            <a:ext cx="7772400" cy="5228055"/>
          </a:xfrm>
          <a:prstGeom prst="rect">
            <a:avLst/>
          </a:prstGeom>
          <a:solidFill>
            <a:srgbClr val="D9D9D9"/>
          </a:solidFill>
        </p:spPr>
      </p:sp>
      <p:sp>
        <p:nvSpPr>
          <p:cNvPr id="18" name="TextBox 18"/>
          <p:cNvSpPr txBox="1"/>
          <p:nvPr/>
        </p:nvSpPr>
        <p:spPr>
          <a:xfrm>
            <a:off x="3002703" y="1447800"/>
            <a:ext cx="4464897" cy="230832"/>
          </a:xfrm>
          <a:prstGeom prst="rect">
            <a:avLst/>
          </a:prstGeom>
        </p:spPr>
        <p:txBody>
          <a:bodyPr wrap="square" lIns="0" tIns="0" rIns="0" bIns="0" rtlCol="0" anchor="t">
            <a:spAutoFit/>
          </a:bodyPr>
          <a:lstStyle/>
          <a:p>
            <a:pPr>
              <a:lnSpc>
                <a:spcPts val="1837"/>
              </a:lnSpc>
              <a:spcBef>
                <a:spcPts val="600"/>
              </a:spcBef>
              <a:spcAft>
                <a:spcPts val="600"/>
              </a:spcAft>
            </a:pPr>
            <a:endParaRPr lang="en-US" sz="1600" dirty="0">
              <a:solidFill>
                <a:srgbClr val="000000"/>
              </a:solidFill>
              <a:latin typeface="Franklin Gothic Medium" charset="0"/>
              <a:ea typeface="Franklin Gothic Medium" charset="0"/>
              <a:cs typeface="Franklin Gothic Medium" charset="0"/>
            </a:endParaRPr>
          </a:p>
        </p:txBody>
      </p:sp>
      <p:sp>
        <p:nvSpPr>
          <p:cNvPr id="19" name="TextBox 19"/>
          <p:cNvSpPr txBox="1"/>
          <p:nvPr/>
        </p:nvSpPr>
        <p:spPr>
          <a:xfrm>
            <a:off x="216851" y="5019112"/>
            <a:ext cx="2695485" cy="743793"/>
          </a:xfrm>
          <a:prstGeom prst="rect">
            <a:avLst/>
          </a:prstGeom>
        </p:spPr>
        <p:txBody>
          <a:bodyPr lIns="0" tIns="0" rIns="0" bIns="0" rtlCol="0" anchor="t">
            <a:spAutoFit/>
          </a:bodyPr>
          <a:lstStyle/>
          <a:p>
            <a:pPr algn="ctr">
              <a:lnSpc>
                <a:spcPts val="1852"/>
              </a:lnSpc>
            </a:pPr>
            <a:r>
              <a:rPr lang="en-US" sz="1600" b="1" dirty="0" smtClean="0">
                <a:solidFill>
                  <a:srgbClr val="000000"/>
                </a:solidFill>
                <a:latin typeface="Raleway"/>
              </a:rPr>
              <a:t>One of Us is Lying</a:t>
            </a:r>
            <a:endParaRPr lang="en-US" sz="800" b="1" dirty="0">
              <a:solidFill>
                <a:srgbClr val="000000"/>
              </a:solidFill>
              <a:latin typeface="Raleway"/>
            </a:endParaRPr>
          </a:p>
          <a:p>
            <a:pPr algn="ctr">
              <a:lnSpc>
                <a:spcPts val="1852"/>
              </a:lnSpc>
            </a:pPr>
            <a:r>
              <a:rPr lang="en-US" sz="1428" b="1" dirty="0">
                <a:solidFill>
                  <a:srgbClr val="000000"/>
                </a:solidFill>
                <a:latin typeface="Raleway"/>
              </a:rPr>
              <a:t>By</a:t>
            </a:r>
            <a:r>
              <a:rPr lang="en-US" sz="1428" b="1" dirty="0" smtClean="0">
                <a:solidFill>
                  <a:srgbClr val="000000"/>
                </a:solidFill>
                <a:latin typeface="Raleway"/>
              </a:rPr>
              <a:t>: Karen M. McManus</a:t>
            </a:r>
            <a:endParaRPr lang="en-US" sz="1323" b="1" dirty="0">
              <a:solidFill>
                <a:srgbClr val="000000"/>
              </a:solidFill>
              <a:latin typeface="Raleway"/>
            </a:endParaRPr>
          </a:p>
          <a:p>
            <a:pPr algn="ctr">
              <a:lnSpc>
                <a:spcPts val="2000"/>
              </a:lnSpc>
            </a:pPr>
            <a:r>
              <a:rPr lang="en-US" sz="1428" b="1" dirty="0">
                <a:solidFill>
                  <a:srgbClr val="000000"/>
                </a:solidFill>
                <a:latin typeface="Raleway"/>
              </a:rPr>
              <a:t>Call #: </a:t>
            </a:r>
            <a:r>
              <a:rPr lang="en-US" sz="1428" b="1" dirty="0" smtClean="0">
                <a:solidFill>
                  <a:srgbClr val="000000"/>
                </a:solidFill>
                <a:latin typeface="Raleway"/>
              </a:rPr>
              <a:t>FIC MAN</a:t>
            </a:r>
            <a:endParaRPr lang="en-US" sz="1428" b="1" dirty="0">
              <a:solidFill>
                <a:srgbClr val="000000"/>
              </a:solidFill>
              <a:latin typeface="Raleway"/>
            </a:endParaRPr>
          </a:p>
        </p:txBody>
      </p:sp>
      <p:pic>
        <p:nvPicPr>
          <p:cNvPr id="35" name="Picture 8" descr="elated image"/>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rot="20604345">
            <a:off x="127491" y="117022"/>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elated image"/>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rot="1097033">
            <a:off x="6622156" y="129558"/>
            <a:ext cx="1000612" cy="80049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18"/>
          <p:cNvSpPr txBox="1"/>
          <p:nvPr/>
        </p:nvSpPr>
        <p:spPr>
          <a:xfrm>
            <a:off x="3064473" y="1370886"/>
            <a:ext cx="4487751" cy="4801314"/>
          </a:xfrm>
          <a:prstGeom prst="rect">
            <a:avLst/>
          </a:prstGeom>
        </p:spPr>
        <p:txBody>
          <a:bodyPr wrap="square" lIns="0" tIns="0" rIns="0" bIns="0" rtlCol="0" anchor="t">
            <a:spAutoFit/>
          </a:bodyPr>
          <a:lstStyle/>
          <a:p>
            <a:r>
              <a:rPr lang="en-US" sz="1600" dirty="0"/>
              <a:t>Yale hopeful Bronwyn has never publicly broken a rule.</a:t>
            </a:r>
            <a:r>
              <a:rPr lang="en-US" sz="1600" dirty="0"/>
              <a:t/>
            </a:r>
            <a:br>
              <a:rPr lang="en-US" sz="1600" dirty="0"/>
            </a:br>
            <a:r>
              <a:rPr lang="en-US" sz="800" dirty="0"/>
              <a:t/>
            </a:r>
            <a:br>
              <a:rPr lang="en-US" sz="800" dirty="0"/>
            </a:br>
            <a:r>
              <a:rPr lang="en-US" sz="1600" dirty="0"/>
              <a:t>Sports star Cooper only knows what he's doing in the baseball diamond.</a:t>
            </a:r>
            <a:r>
              <a:rPr lang="en-US" sz="1600" dirty="0"/>
              <a:t/>
            </a:r>
            <a:br>
              <a:rPr lang="en-US" sz="1600" dirty="0"/>
            </a:br>
            <a:r>
              <a:rPr lang="en-US" sz="800" dirty="0"/>
              <a:t/>
            </a:r>
            <a:br>
              <a:rPr lang="en-US" sz="800" dirty="0"/>
            </a:br>
            <a:r>
              <a:rPr lang="en-US" sz="1600" dirty="0"/>
              <a:t>Bad boy Nate is one misstep away from a life of crime.</a:t>
            </a:r>
            <a:r>
              <a:rPr lang="en-US" sz="1600" dirty="0"/>
              <a:t/>
            </a:r>
            <a:br>
              <a:rPr lang="en-US" sz="1600" dirty="0"/>
            </a:br>
            <a:r>
              <a:rPr lang="en-US" sz="800" dirty="0"/>
              <a:t/>
            </a:r>
            <a:br>
              <a:rPr lang="en-US" sz="800" dirty="0"/>
            </a:br>
            <a:r>
              <a:rPr lang="en-US" sz="1600" dirty="0"/>
              <a:t>Prom queen Addy is holding together the cracks in her perfect life.</a:t>
            </a:r>
            <a:r>
              <a:rPr lang="en-US" sz="1600" dirty="0"/>
              <a:t/>
            </a:r>
            <a:br>
              <a:rPr lang="en-US" sz="1600" dirty="0"/>
            </a:br>
            <a:r>
              <a:rPr lang="en-US" sz="800" dirty="0"/>
              <a:t/>
            </a:r>
            <a:br>
              <a:rPr lang="en-US" sz="800" dirty="0"/>
            </a:br>
            <a:r>
              <a:rPr lang="en-US" sz="1600" dirty="0"/>
              <a:t>And outsider Simon, creator of the notorious gossip app at Bayview High, won't ever talk about any of them again.</a:t>
            </a:r>
            <a:r>
              <a:rPr lang="en-US" sz="1600" dirty="0"/>
              <a:t/>
            </a:r>
            <a:br>
              <a:rPr lang="en-US" sz="1600" dirty="0"/>
            </a:br>
            <a:r>
              <a:rPr lang="en-US" sz="800" dirty="0"/>
              <a:t/>
            </a:r>
            <a:br>
              <a:rPr lang="en-US" sz="800" dirty="0"/>
            </a:br>
            <a:r>
              <a:rPr lang="en-US" sz="1600" b="1" dirty="0"/>
              <a:t>He dies</a:t>
            </a:r>
            <a:r>
              <a:rPr lang="en-US" sz="1600" dirty="0"/>
              <a:t> 24 hours before he could post their deepest secrets online. Investigators conclude it's no accident. </a:t>
            </a:r>
            <a:r>
              <a:rPr lang="en-US" sz="1600" b="1" dirty="0"/>
              <a:t>All of them are suspects.</a:t>
            </a:r>
            <a:r>
              <a:rPr lang="en-US" sz="1600" dirty="0"/>
              <a:t/>
            </a:r>
            <a:br>
              <a:rPr lang="en-US" sz="1600" dirty="0"/>
            </a:br>
            <a:r>
              <a:rPr lang="en-US" sz="800" dirty="0"/>
              <a:t/>
            </a:r>
            <a:br>
              <a:rPr lang="en-US" sz="800" dirty="0"/>
            </a:br>
            <a:r>
              <a:rPr lang="en-US" sz="1600" dirty="0"/>
              <a:t>Everyone has secrets, right?</a:t>
            </a:r>
            <a:r>
              <a:rPr lang="en-US" sz="1600" dirty="0"/>
              <a:t/>
            </a:r>
            <a:br>
              <a:rPr lang="en-US" sz="1600" dirty="0"/>
            </a:br>
            <a:r>
              <a:rPr lang="en-US" sz="800" dirty="0"/>
              <a:t/>
            </a:r>
            <a:br>
              <a:rPr lang="en-US" sz="800" dirty="0"/>
            </a:br>
            <a:r>
              <a:rPr lang="en-US" sz="1600" dirty="0"/>
              <a:t>What really matters is how far you'll go to protect them.</a:t>
            </a:r>
            <a:endParaRPr lang="en-US" sz="1600" dirty="0">
              <a:solidFill>
                <a:srgbClr val="000000"/>
              </a:solidFill>
              <a:latin typeface="Franklin Gothic Medium" charset="0"/>
              <a:ea typeface="Franklin Gothic Medium" charset="0"/>
              <a:cs typeface="Franklin Gothic Medium" charset="0"/>
            </a:endParaRPr>
          </a:p>
        </p:txBody>
      </p:sp>
      <p:grpSp>
        <p:nvGrpSpPr>
          <p:cNvPr id="38" name="Group 13"/>
          <p:cNvGrpSpPr/>
          <p:nvPr/>
        </p:nvGrpSpPr>
        <p:grpSpPr>
          <a:xfrm rot="5400000">
            <a:off x="3171007" y="2813620"/>
            <a:ext cx="1527689" cy="8601451"/>
            <a:chOff x="0" y="0"/>
            <a:chExt cx="2387525" cy="14328175"/>
          </a:xfrm>
        </p:grpSpPr>
        <p:sp>
          <p:nvSpPr>
            <p:cNvPr id="39" name="Freeform 14"/>
            <p:cNvSpPr/>
            <p:nvPr/>
          </p:nvSpPr>
          <p:spPr>
            <a:xfrm>
              <a:off x="0" y="0"/>
              <a:ext cx="2387525" cy="14328175"/>
            </a:xfrm>
            <a:custGeom>
              <a:avLst/>
              <a:gdLst/>
              <a:ahLst/>
              <a:cxnLst/>
              <a:rect l="l" t="t" r="r" b="b"/>
              <a:pathLst>
                <a:path w="2387525" h="14328175">
                  <a:moveTo>
                    <a:pt x="60960" y="435610"/>
                  </a:moveTo>
                  <a:lnTo>
                    <a:pt x="142240" y="354330"/>
                  </a:lnTo>
                  <a:lnTo>
                    <a:pt x="142240" y="615950"/>
                  </a:lnTo>
                  <a:lnTo>
                    <a:pt x="158750" y="615950"/>
                  </a:lnTo>
                  <a:lnTo>
                    <a:pt x="158750" y="339090"/>
                  </a:lnTo>
                  <a:lnTo>
                    <a:pt x="340360" y="157480"/>
                  </a:lnTo>
                  <a:lnTo>
                    <a:pt x="643175" y="157480"/>
                  </a:lnTo>
                  <a:lnTo>
                    <a:pt x="643175" y="140970"/>
                  </a:lnTo>
                  <a:lnTo>
                    <a:pt x="355600" y="140970"/>
                  </a:lnTo>
                  <a:lnTo>
                    <a:pt x="435610" y="60960"/>
                  </a:lnTo>
                  <a:lnTo>
                    <a:pt x="643175" y="60960"/>
                  </a:lnTo>
                  <a:lnTo>
                    <a:pt x="643175" y="0"/>
                  </a:lnTo>
                  <a:lnTo>
                    <a:pt x="0" y="0"/>
                  </a:lnTo>
                  <a:lnTo>
                    <a:pt x="0" y="615950"/>
                  </a:lnTo>
                  <a:lnTo>
                    <a:pt x="60960" y="615950"/>
                  </a:lnTo>
                  <a:lnTo>
                    <a:pt x="60960" y="435610"/>
                  </a:lnTo>
                  <a:close/>
                  <a:moveTo>
                    <a:pt x="0" y="615950"/>
                  </a:moveTo>
                  <a:lnTo>
                    <a:pt x="60960" y="615950"/>
                  </a:lnTo>
                  <a:lnTo>
                    <a:pt x="60960" y="13700795"/>
                  </a:lnTo>
                  <a:lnTo>
                    <a:pt x="0" y="13700795"/>
                  </a:lnTo>
                  <a:lnTo>
                    <a:pt x="0" y="615950"/>
                  </a:lnTo>
                  <a:close/>
                  <a:moveTo>
                    <a:pt x="142240" y="615950"/>
                  </a:moveTo>
                  <a:lnTo>
                    <a:pt x="158750" y="615950"/>
                  </a:lnTo>
                  <a:lnTo>
                    <a:pt x="158750" y="13700795"/>
                  </a:lnTo>
                  <a:lnTo>
                    <a:pt x="142240" y="13700795"/>
                  </a:lnTo>
                  <a:lnTo>
                    <a:pt x="142240" y="615950"/>
                  </a:lnTo>
                  <a:close/>
                  <a:moveTo>
                    <a:pt x="435610" y="14267214"/>
                  </a:moveTo>
                  <a:lnTo>
                    <a:pt x="355600" y="14187205"/>
                  </a:lnTo>
                  <a:lnTo>
                    <a:pt x="643175" y="14187205"/>
                  </a:lnTo>
                  <a:lnTo>
                    <a:pt x="643175" y="14170695"/>
                  </a:lnTo>
                  <a:lnTo>
                    <a:pt x="339090" y="14170695"/>
                  </a:lnTo>
                  <a:lnTo>
                    <a:pt x="158750" y="13990355"/>
                  </a:lnTo>
                  <a:lnTo>
                    <a:pt x="158750" y="13700795"/>
                  </a:lnTo>
                  <a:lnTo>
                    <a:pt x="142240" y="13700795"/>
                  </a:lnTo>
                  <a:lnTo>
                    <a:pt x="142240" y="13973845"/>
                  </a:lnTo>
                  <a:lnTo>
                    <a:pt x="60960" y="13892566"/>
                  </a:lnTo>
                  <a:lnTo>
                    <a:pt x="60960" y="13700795"/>
                  </a:lnTo>
                  <a:lnTo>
                    <a:pt x="0" y="13700795"/>
                  </a:lnTo>
                  <a:lnTo>
                    <a:pt x="0" y="14328175"/>
                  </a:lnTo>
                  <a:lnTo>
                    <a:pt x="643175" y="14328175"/>
                  </a:lnTo>
                  <a:lnTo>
                    <a:pt x="643175" y="14267216"/>
                  </a:lnTo>
                  <a:lnTo>
                    <a:pt x="435610" y="14267216"/>
                  </a:lnTo>
                  <a:close/>
                  <a:moveTo>
                    <a:pt x="643175" y="14267214"/>
                  </a:moveTo>
                  <a:lnTo>
                    <a:pt x="1779195" y="14267214"/>
                  </a:lnTo>
                  <a:lnTo>
                    <a:pt x="1779195" y="14328175"/>
                  </a:lnTo>
                  <a:lnTo>
                    <a:pt x="643175" y="14328175"/>
                  </a:lnTo>
                  <a:lnTo>
                    <a:pt x="643175" y="14267214"/>
                  </a:lnTo>
                  <a:close/>
                  <a:moveTo>
                    <a:pt x="643175" y="14170695"/>
                  </a:moveTo>
                  <a:lnTo>
                    <a:pt x="1779195" y="14170695"/>
                  </a:lnTo>
                  <a:lnTo>
                    <a:pt x="1779195" y="14187205"/>
                  </a:lnTo>
                  <a:lnTo>
                    <a:pt x="643175" y="14187205"/>
                  </a:lnTo>
                  <a:lnTo>
                    <a:pt x="643175" y="14170695"/>
                  </a:lnTo>
                  <a:close/>
                  <a:moveTo>
                    <a:pt x="2387525" y="13700795"/>
                  </a:moveTo>
                  <a:lnTo>
                    <a:pt x="2326565" y="13700795"/>
                  </a:lnTo>
                  <a:lnTo>
                    <a:pt x="2326565" y="13892564"/>
                  </a:lnTo>
                  <a:lnTo>
                    <a:pt x="2246555" y="13972575"/>
                  </a:lnTo>
                  <a:lnTo>
                    <a:pt x="2246555" y="13700795"/>
                  </a:lnTo>
                  <a:lnTo>
                    <a:pt x="2230045" y="13700795"/>
                  </a:lnTo>
                  <a:lnTo>
                    <a:pt x="2230045" y="13987814"/>
                  </a:lnTo>
                  <a:lnTo>
                    <a:pt x="2047165" y="14170695"/>
                  </a:lnTo>
                  <a:lnTo>
                    <a:pt x="1776655" y="14170695"/>
                  </a:lnTo>
                  <a:lnTo>
                    <a:pt x="1776655" y="14187205"/>
                  </a:lnTo>
                  <a:lnTo>
                    <a:pt x="2030655" y="14187205"/>
                  </a:lnTo>
                  <a:lnTo>
                    <a:pt x="1950645" y="14267214"/>
                  </a:lnTo>
                  <a:lnTo>
                    <a:pt x="1776655" y="14267214"/>
                  </a:lnTo>
                  <a:lnTo>
                    <a:pt x="1776655" y="14328175"/>
                  </a:lnTo>
                  <a:lnTo>
                    <a:pt x="2386255" y="14328175"/>
                  </a:lnTo>
                  <a:lnTo>
                    <a:pt x="2387525" y="13700795"/>
                  </a:lnTo>
                  <a:close/>
                  <a:moveTo>
                    <a:pt x="2231315" y="615950"/>
                  </a:moveTo>
                  <a:lnTo>
                    <a:pt x="2247825" y="615950"/>
                  </a:lnTo>
                  <a:lnTo>
                    <a:pt x="2247825" y="13700795"/>
                  </a:lnTo>
                  <a:lnTo>
                    <a:pt x="2231315" y="13700795"/>
                  </a:lnTo>
                  <a:lnTo>
                    <a:pt x="2231315" y="615950"/>
                  </a:lnTo>
                  <a:close/>
                  <a:moveTo>
                    <a:pt x="2326565" y="615950"/>
                  </a:moveTo>
                  <a:lnTo>
                    <a:pt x="2387525" y="615950"/>
                  </a:lnTo>
                  <a:lnTo>
                    <a:pt x="2387525" y="13700795"/>
                  </a:lnTo>
                  <a:lnTo>
                    <a:pt x="2326565" y="13700795"/>
                  </a:lnTo>
                  <a:lnTo>
                    <a:pt x="2326565" y="615950"/>
                  </a:lnTo>
                  <a:close/>
                  <a:moveTo>
                    <a:pt x="1951915" y="60960"/>
                  </a:moveTo>
                  <a:lnTo>
                    <a:pt x="2031925" y="140970"/>
                  </a:lnTo>
                  <a:lnTo>
                    <a:pt x="1777925" y="140970"/>
                  </a:lnTo>
                  <a:lnTo>
                    <a:pt x="1777925" y="157480"/>
                  </a:lnTo>
                  <a:lnTo>
                    <a:pt x="2047165" y="157480"/>
                  </a:lnTo>
                  <a:lnTo>
                    <a:pt x="2230045" y="340360"/>
                  </a:lnTo>
                  <a:lnTo>
                    <a:pt x="2230045" y="615950"/>
                  </a:lnTo>
                  <a:lnTo>
                    <a:pt x="2246555" y="615950"/>
                  </a:lnTo>
                  <a:lnTo>
                    <a:pt x="2246555" y="356870"/>
                  </a:lnTo>
                  <a:lnTo>
                    <a:pt x="2326565" y="436880"/>
                  </a:lnTo>
                  <a:lnTo>
                    <a:pt x="2326565" y="617220"/>
                  </a:lnTo>
                  <a:lnTo>
                    <a:pt x="2387525" y="617220"/>
                  </a:lnTo>
                  <a:lnTo>
                    <a:pt x="2387525" y="0"/>
                  </a:lnTo>
                  <a:lnTo>
                    <a:pt x="1777925" y="0"/>
                  </a:lnTo>
                  <a:lnTo>
                    <a:pt x="1777925" y="60960"/>
                  </a:lnTo>
                  <a:lnTo>
                    <a:pt x="1951915" y="60960"/>
                  </a:lnTo>
                  <a:close/>
                  <a:moveTo>
                    <a:pt x="643175" y="140970"/>
                  </a:moveTo>
                  <a:lnTo>
                    <a:pt x="1779195" y="140970"/>
                  </a:lnTo>
                  <a:lnTo>
                    <a:pt x="1779195" y="157480"/>
                  </a:lnTo>
                  <a:lnTo>
                    <a:pt x="643175" y="157480"/>
                  </a:lnTo>
                  <a:lnTo>
                    <a:pt x="643175" y="140970"/>
                  </a:lnTo>
                  <a:close/>
                  <a:moveTo>
                    <a:pt x="643175" y="0"/>
                  </a:moveTo>
                  <a:lnTo>
                    <a:pt x="1779195" y="0"/>
                  </a:lnTo>
                  <a:lnTo>
                    <a:pt x="1779195" y="60960"/>
                  </a:lnTo>
                  <a:lnTo>
                    <a:pt x="643175" y="60960"/>
                  </a:lnTo>
                  <a:lnTo>
                    <a:pt x="643175" y="0"/>
                  </a:lnTo>
                  <a:close/>
                </a:path>
              </a:pathLst>
            </a:custGeom>
            <a:solidFill>
              <a:srgbClr val="EFF0F2"/>
            </a:solidFill>
          </p:spPr>
        </p:sp>
      </p:grpSp>
      <p:sp>
        <p:nvSpPr>
          <p:cNvPr id="40" name="TextBox 15"/>
          <p:cNvSpPr txBox="1"/>
          <p:nvPr/>
        </p:nvSpPr>
        <p:spPr>
          <a:xfrm>
            <a:off x="1822904" y="6705600"/>
            <a:ext cx="5416096" cy="846386"/>
          </a:xfrm>
          <a:prstGeom prst="rect">
            <a:avLst/>
          </a:prstGeom>
        </p:spPr>
        <p:txBody>
          <a:bodyPr wrap="square" lIns="0" tIns="0" rIns="0" bIns="0" rtlCol="0" anchor="t">
            <a:spAutoFit/>
          </a:bodyPr>
          <a:lstStyle/>
          <a:p>
            <a:pPr algn="ctr">
              <a:lnSpc>
                <a:spcPts val="2240"/>
              </a:lnSpc>
            </a:pPr>
            <a:r>
              <a:rPr lang="en-US" sz="1600" b="1" dirty="0">
                <a:solidFill>
                  <a:srgbClr val="5F5E5A"/>
                </a:solidFill>
                <a:latin typeface="Drukaatie Burti"/>
              </a:rPr>
              <a:t>A Virginia Readers' Choice (VRC) selection. To participate in Virginia Readers' Choice read at least four of the ten books on the VRC book list. Visit the library for more information</a:t>
            </a:r>
          </a:p>
        </p:txBody>
      </p:sp>
      <p:pic>
        <p:nvPicPr>
          <p:cNvPr id="41" name="Picture 21"/>
          <p:cNvPicPr>
            <a:picLocks noChangeAspect="1"/>
          </p:cNvPicPr>
          <p:nvPr/>
        </p:nvPicPr>
        <p:blipFill>
          <a:blip r:embed="rId4"/>
          <a:srcRect/>
          <a:stretch>
            <a:fillRect/>
          </a:stretch>
        </p:blipFill>
        <p:spPr>
          <a:xfrm>
            <a:off x="457200" y="6512284"/>
            <a:ext cx="1023267" cy="1183916"/>
          </a:xfrm>
          <a:prstGeom prst="rect">
            <a:avLst/>
          </a:prstGeom>
        </p:spPr>
      </p:pic>
      <p:pic>
        <p:nvPicPr>
          <p:cNvPr id="48" name="Picture 2" descr="https://prodimage.images-bn.com/pimages/9780316384902_p0_v1_s550x40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032" y="7984630"/>
            <a:ext cx="1314078" cy="194005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mage result for One of Us Is Lying by Karen M. McMan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464532"/>
            <a:ext cx="2450233" cy="3466183"/>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descr="https://images.gr-assets.com/books/1492473454l/2353287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5352" y="7984631"/>
            <a:ext cx="1403223" cy="196362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8" descr="3155325.jpg (315Ã4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7958604"/>
            <a:ext cx="1303824" cy="196608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0" descr="https://d1ldy8a769gy68.cloudfront.net/180/978/161/873/120/3/978161873120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0400" y="7958604"/>
            <a:ext cx="1308217" cy="196959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https://images-na.ssl-images-amazon.com/images/I/51TECFnAT4L._SX329_BO1,204,203,200_.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94186" y="8001677"/>
            <a:ext cx="1251088" cy="1886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026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4726" y="106201"/>
            <a:ext cx="6822948" cy="1025922"/>
          </a:xfrm>
          <a:prstGeom prst="rect">
            <a:avLst/>
          </a:prstGeom>
        </p:spPr>
        <p:txBody>
          <a:bodyPr wrap="square" lIns="0" tIns="0" rIns="0" bIns="0" rtlCol="0" anchor="t">
            <a:spAutoFit/>
          </a:bodyPr>
          <a:lstStyle/>
          <a:p>
            <a:pPr algn="ctr">
              <a:lnSpc>
                <a:spcPts val="4333"/>
              </a:lnSpc>
            </a:pPr>
            <a:r>
              <a:rPr lang="en-US" sz="3771" dirty="0">
                <a:solidFill>
                  <a:srgbClr val="5F5E5A"/>
                </a:solidFill>
                <a:latin typeface="Drukaatie Burti"/>
              </a:rPr>
              <a:t>POTTY POST</a:t>
            </a:r>
          </a:p>
          <a:p>
            <a:pPr algn="ctr">
              <a:lnSpc>
                <a:spcPts val="3679"/>
              </a:lnSpc>
            </a:pPr>
            <a:r>
              <a:rPr lang="en-US" sz="2800" dirty="0" smtClean="0">
                <a:solidFill>
                  <a:srgbClr val="5F5E5A"/>
                </a:solidFill>
                <a:latin typeface="Drukaatie Burti"/>
              </a:rPr>
              <a:t>IN-</a:t>
            </a:r>
            <a:r>
              <a:rPr lang="en-US" sz="2800" dirty="0">
                <a:solidFill>
                  <a:srgbClr val="5F5E5A"/>
                </a:solidFill>
                <a:latin typeface="Drukaatie Burti"/>
              </a:rPr>
              <a:t>"STALL"-MENT</a:t>
            </a:r>
          </a:p>
        </p:txBody>
      </p:sp>
      <p:sp>
        <p:nvSpPr>
          <p:cNvPr id="17" name="AutoShape 17"/>
          <p:cNvSpPr/>
          <p:nvPr/>
        </p:nvSpPr>
        <p:spPr>
          <a:xfrm>
            <a:off x="0" y="1122446"/>
            <a:ext cx="7772400" cy="5228055"/>
          </a:xfrm>
          <a:prstGeom prst="rect">
            <a:avLst/>
          </a:prstGeom>
          <a:solidFill>
            <a:srgbClr val="D9D9D9"/>
          </a:solidFill>
        </p:spPr>
      </p:sp>
      <p:sp>
        <p:nvSpPr>
          <p:cNvPr id="18" name="TextBox 18"/>
          <p:cNvSpPr txBox="1"/>
          <p:nvPr/>
        </p:nvSpPr>
        <p:spPr>
          <a:xfrm>
            <a:off x="3002703" y="1447800"/>
            <a:ext cx="4464897" cy="230832"/>
          </a:xfrm>
          <a:prstGeom prst="rect">
            <a:avLst/>
          </a:prstGeom>
        </p:spPr>
        <p:txBody>
          <a:bodyPr wrap="square" lIns="0" tIns="0" rIns="0" bIns="0" rtlCol="0" anchor="t">
            <a:spAutoFit/>
          </a:bodyPr>
          <a:lstStyle/>
          <a:p>
            <a:pPr>
              <a:lnSpc>
                <a:spcPts val="1837"/>
              </a:lnSpc>
              <a:spcBef>
                <a:spcPts val="600"/>
              </a:spcBef>
              <a:spcAft>
                <a:spcPts val="600"/>
              </a:spcAft>
            </a:pPr>
            <a:endParaRPr lang="en-US" sz="1600" dirty="0">
              <a:solidFill>
                <a:srgbClr val="000000"/>
              </a:solidFill>
              <a:latin typeface="Franklin Gothic Medium" charset="0"/>
              <a:ea typeface="Franklin Gothic Medium" charset="0"/>
              <a:cs typeface="Franklin Gothic Medium" charset="0"/>
            </a:endParaRPr>
          </a:p>
        </p:txBody>
      </p:sp>
      <p:sp>
        <p:nvSpPr>
          <p:cNvPr id="19" name="TextBox 19"/>
          <p:cNvSpPr txBox="1"/>
          <p:nvPr/>
        </p:nvSpPr>
        <p:spPr>
          <a:xfrm>
            <a:off x="216851" y="5019112"/>
            <a:ext cx="2695485" cy="743793"/>
          </a:xfrm>
          <a:prstGeom prst="rect">
            <a:avLst/>
          </a:prstGeom>
        </p:spPr>
        <p:txBody>
          <a:bodyPr lIns="0" tIns="0" rIns="0" bIns="0" rtlCol="0" anchor="t">
            <a:spAutoFit/>
          </a:bodyPr>
          <a:lstStyle/>
          <a:p>
            <a:pPr algn="ctr">
              <a:lnSpc>
                <a:spcPts val="1852"/>
              </a:lnSpc>
            </a:pPr>
            <a:r>
              <a:rPr lang="en-US" sz="1600" b="1" dirty="0" smtClean="0">
                <a:solidFill>
                  <a:srgbClr val="000000"/>
                </a:solidFill>
                <a:latin typeface="Raleway"/>
              </a:rPr>
              <a:t>In Other Lands</a:t>
            </a:r>
            <a:endParaRPr lang="en-US" sz="800" b="1" dirty="0">
              <a:solidFill>
                <a:srgbClr val="000000"/>
              </a:solidFill>
              <a:latin typeface="Raleway"/>
            </a:endParaRPr>
          </a:p>
          <a:p>
            <a:pPr algn="ctr">
              <a:lnSpc>
                <a:spcPts val="1852"/>
              </a:lnSpc>
            </a:pPr>
            <a:r>
              <a:rPr lang="en-US" sz="1428" b="1" dirty="0">
                <a:solidFill>
                  <a:srgbClr val="000000"/>
                </a:solidFill>
                <a:latin typeface="Raleway"/>
              </a:rPr>
              <a:t>By</a:t>
            </a:r>
            <a:r>
              <a:rPr lang="en-US" sz="1428" b="1" dirty="0" smtClean="0">
                <a:solidFill>
                  <a:srgbClr val="000000"/>
                </a:solidFill>
                <a:latin typeface="Raleway"/>
              </a:rPr>
              <a:t>: Sarah Rees Brennan</a:t>
            </a:r>
            <a:endParaRPr lang="en-US" sz="1323" b="1" dirty="0">
              <a:solidFill>
                <a:srgbClr val="000000"/>
              </a:solidFill>
              <a:latin typeface="Raleway"/>
            </a:endParaRPr>
          </a:p>
          <a:p>
            <a:pPr algn="ctr">
              <a:lnSpc>
                <a:spcPts val="2000"/>
              </a:lnSpc>
            </a:pPr>
            <a:r>
              <a:rPr lang="en-US" sz="1428" b="1" dirty="0">
                <a:solidFill>
                  <a:srgbClr val="000000"/>
                </a:solidFill>
                <a:latin typeface="Raleway"/>
              </a:rPr>
              <a:t>Call #: </a:t>
            </a:r>
            <a:r>
              <a:rPr lang="en-US" sz="1428" b="1" dirty="0" smtClean="0">
                <a:solidFill>
                  <a:srgbClr val="000000"/>
                </a:solidFill>
                <a:latin typeface="Raleway"/>
              </a:rPr>
              <a:t>FIC BRE</a:t>
            </a:r>
            <a:endParaRPr lang="en-US" sz="1428" b="1" dirty="0">
              <a:solidFill>
                <a:srgbClr val="000000"/>
              </a:solidFill>
              <a:latin typeface="Raleway"/>
            </a:endParaRPr>
          </a:p>
        </p:txBody>
      </p:sp>
      <p:pic>
        <p:nvPicPr>
          <p:cNvPr id="35" name="Picture 8" descr="elated image"/>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rot="20604345">
            <a:off x="127491" y="117022"/>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elated image"/>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rot="1097033">
            <a:off x="6622156" y="129558"/>
            <a:ext cx="1000612" cy="80049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18"/>
          <p:cNvSpPr txBox="1"/>
          <p:nvPr/>
        </p:nvSpPr>
        <p:spPr>
          <a:xfrm>
            <a:off x="3140937" y="1699260"/>
            <a:ext cx="4156738" cy="3173497"/>
          </a:xfrm>
          <a:prstGeom prst="rect">
            <a:avLst/>
          </a:prstGeom>
        </p:spPr>
        <p:txBody>
          <a:bodyPr wrap="square" lIns="0" tIns="0" rIns="0" bIns="0" rtlCol="0" anchor="t">
            <a:spAutoFit/>
          </a:bodyPr>
          <a:lstStyle/>
          <a:p>
            <a:pPr>
              <a:lnSpc>
                <a:spcPct val="130000"/>
              </a:lnSpc>
            </a:pPr>
            <a:r>
              <a:rPr lang="en-US" sz="1600" dirty="0">
                <a:latin typeface="Franklin Gothic Medium" charset="0"/>
                <a:ea typeface="Franklin Gothic Medium" charset="0"/>
                <a:cs typeface="Franklin Gothic Medium" charset="0"/>
              </a:rPr>
              <a:t>Sometimes it’s not the kid you expect who falls through to </a:t>
            </a:r>
            <a:r>
              <a:rPr lang="en-US" sz="1600" dirty="0" err="1">
                <a:latin typeface="Franklin Gothic Medium" charset="0"/>
                <a:ea typeface="Franklin Gothic Medium" charset="0"/>
                <a:cs typeface="Franklin Gothic Medium" charset="0"/>
              </a:rPr>
              <a:t>magicland</a:t>
            </a:r>
            <a:r>
              <a:rPr lang="en-US" sz="1600" dirty="0">
                <a:latin typeface="Franklin Gothic Medium" charset="0"/>
                <a:ea typeface="Franklin Gothic Medium" charset="0"/>
                <a:cs typeface="Franklin Gothic Medium" charset="0"/>
              </a:rPr>
              <a:t>, sometimes it’s . . . Elliott. He’s grumpy, nerdy, and appalled by both the dearth of technology and the levels of fitness involved in swinging swords around. He’s a little enchanted by the elves and mermaids. Despite his aversion to war, work, and most people (human or otherwise) he finds that two unlikely ideas, friendship and world peace, may actually be possible.</a:t>
            </a:r>
            <a:endParaRPr lang="en-US" sz="1600" dirty="0">
              <a:solidFill>
                <a:srgbClr val="000000"/>
              </a:solidFill>
              <a:latin typeface="Franklin Gothic Medium" charset="0"/>
              <a:ea typeface="Franklin Gothic Medium" charset="0"/>
              <a:cs typeface="Franklin Gothic Medium" charset="0"/>
            </a:endParaRPr>
          </a:p>
        </p:txBody>
      </p:sp>
      <p:grpSp>
        <p:nvGrpSpPr>
          <p:cNvPr id="38" name="Group 13"/>
          <p:cNvGrpSpPr/>
          <p:nvPr/>
        </p:nvGrpSpPr>
        <p:grpSpPr>
          <a:xfrm rot="5400000">
            <a:off x="3171007" y="2813620"/>
            <a:ext cx="1527689" cy="8601451"/>
            <a:chOff x="0" y="0"/>
            <a:chExt cx="2387525" cy="14328175"/>
          </a:xfrm>
        </p:grpSpPr>
        <p:sp>
          <p:nvSpPr>
            <p:cNvPr id="39" name="Freeform 14"/>
            <p:cNvSpPr/>
            <p:nvPr/>
          </p:nvSpPr>
          <p:spPr>
            <a:xfrm>
              <a:off x="0" y="0"/>
              <a:ext cx="2387525" cy="14328175"/>
            </a:xfrm>
            <a:custGeom>
              <a:avLst/>
              <a:gdLst/>
              <a:ahLst/>
              <a:cxnLst/>
              <a:rect l="l" t="t" r="r" b="b"/>
              <a:pathLst>
                <a:path w="2387525" h="14328175">
                  <a:moveTo>
                    <a:pt x="60960" y="435610"/>
                  </a:moveTo>
                  <a:lnTo>
                    <a:pt x="142240" y="354330"/>
                  </a:lnTo>
                  <a:lnTo>
                    <a:pt x="142240" y="615950"/>
                  </a:lnTo>
                  <a:lnTo>
                    <a:pt x="158750" y="615950"/>
                  </a:lnTo>
                  <a:lnTo>
                    <a:pt x="158750" y="339090"/>
                  </a:lnTo>
                  <a:lnTo>
                    <a:pt x="340360" y="157480"/>
                  </a:lnTo>
                  <a:lnTo>
                    <a:pt x="643175" y="157480"/>
                  </a:lnTo>
                  <a:lnTo>
                    <a:pt x="643175" y="140970"/>
                  </a:lnTo>
                  <a:lnTo>
                    <a:pt x="355600" y="140970"/>
                  </a:lnTo>
                  <a:lnTo>
                    <a:pt x="435610" y="60960"/>
                  </a:lnTo>
                  <a:lnTo>
                    <a:pt x="643175" y="60960"/>
                  </a:lnTo>
                  <a:lnTo>
                    <a:pt x="643175" y="0"/>
                  </a:lnTo>
                  <a:lnTo>
                    <a:pt x="0" y="0"/>
                  </a:lnTo>
                  <a:lnTo>
                    <a:pt x="0" y="615950"/>
                  </a:lnTo>
                  <a:lnTo>
                    <a:pt x="60960" y="615950"/>
                  </a:lnTo>
                  <a:lnTo>
                    <a:pt x="60960" y="435610"/>
                  </a:lnTo>
                  <a:close/>
                  <a:moveTo>
                    <a:pt x="0" y="615950"/>
                  </a:moveTo>
                  <a:lnTo>
                    <a:pt x="60960" y="615950"/>
                  </a:lnTo>
                  <a:lnTo>
                    <a:pt x="60960" y="13700795"/>
                  </a:lnTo>
                  <a:lnTo>
                    <a:pt x="0" y="13700795"/>
                  </a:lnTo>
                  <a:lnTo>
                    <a:pt x="0" y="615950"/>
                  </a:lnTo>
                  <a:close/>
                  <a:moveTo>
                    <a:pt x="142240" y="615950"/>
                  </a:moveTo>
                  <a:lnTo>
                    <a:pt x="158750" y="615950"/>
                  </a:lnTo>
                  <a:lnTo>
                    <a:pt x="158750" y="13700795"/>
                  </a:lnTo>
                  <a:lnTo>
                    <a:pt x="142240" y="13700795"/>
                  </a:lnTo>
                  <a:lnTo>
                    <a:pt x="142240" y="615950"/>
                  </a:lnTo>
                  <a:close/>
                  <a:moveTo>
                    <a:pt x="435610" y="14267214"/>
                  </a:moveTo>
                  <a:lnTo>
                    <a:pt x="355600" y="14187205"/>
                  </a:lnTo>
                  <a:lnTo>
                    <a:pt x="643175" y="14187205"/>
                  </a:lnTo>
                  <a:lnTo>
                    <a:pt x="643175" y="14170695"/>
                  </a:lnTo>
                  <a:lnTo>
                    <a:pt x="339090" y="14170695"/>
                  </a:lnTo>
                  <a:lnTo>
                    <a:pt x="158750" y="13990355"/>
                  </a:lnTo>
                  <a:lnTo>
                    <a:pt x="158750" y="13700795"/>
                  </a:lnTo>
                  <a:lnTo>
                    <a:pt x="142240" y="13700795"/>
                  </a:lnTo>
                  <a:lnTo>
                    <a:pt x="142240" y="13973845"/>
                  </a:lnTo>
                  <a:lnTo>
                    <a:pt x="60960" y="13892566"/>
                  </a:lnTo>
                  <a:lnTo>
                    <a:pt x="60960" y="13700795"/>
                  </a:lnTo>
                  <a:lnTo>
                    <a:pt x="0" y="13700795"/>
                  </a:lnTo>
                  <a:lnTo>
                    <a:pt x="0" y="14328175"/>
                  </a:lnTo>
                  <a:lnTo>
                    <a:pt x="643175" y="14328175"/>
                  </a:lnTo>
                  <a:lnTo>
                    <a:pt x="643175" y="14267216"/>
                  </a:lnTo>
                  <a:lnTo>
                    <a:pt x="435610" y="14267216"/>
                  </a:lnTo>
                  <a:close/>
                  <a:moveTo>
                    <a:pt x="643175" y="14267214"/>
                  </a:moveTo>
                  <a:lnTo>
                    <a:pt x="1779195" y="14267214"/>
                  </a:lnTo>
                  <a:lnTo>
                    <a:pt x="1779195" y="14328175"/>
                  </a:lnTo>
                  <a:lnTo>
                    <a:pt x="643175" y="14328175"/>
                  </a:lnTo>
                  <a:lnTo>
                    <a:pt x="643175" y="14267214"/>
                  </a:lnTo>
                  <a:close/>
                  <a:moveTo>
                    <a:pt x="643175" y="14170695"/>
                  </a:moveTo>
                  <a:lnTo>
                    <a:pt x="1779195" y="14170695"/>
                  </a:lnTo>
                  <a:lnTo>
                    <a:pt x="1779195" y="14187205"/>
                  </a:lnTo>
                  <a:lnTo>
                    <a:pt x="643175" y="14187205"/>
                  </a:lnTo>
                  <a:lnTo>
                    <a:pt x="643175" y="14170695"/>
                  </a:lnTo>
                  <a:close/>
                  <a:moveTo>
                    <a:pt x="2387525" y="13700795"/>
                  </a:moveTo>
                  <a:lnTo>
                    <a:pt x="2326565" y="13700795"/>
                  </a:lnTo>
                  <a:lnTo>
                    <a:pt x="2326565" y="13892564"/>
                  </a:lnTo>
                  <a:lnTo>
                    <a:pt x="2246555" y="13972575"/>
                  </a:lnTo>
                  <a:lnTo>
                    <a:pt x="2246555" y="13700795"/>
                  </a:lnTo>
                  <a:lnTo>
                    <a:pt x="2230045" y="13700795"/>
                  </a:lnTo>
                  <a:lnTo>
                    <a:pt x="2230045" y="13987814"/>
                  </a:lnTo>
                  <a:lnTo>
                    <a:pt x="2047165" y="14170695"/>
                  </a:lnTo>
                  <a:lnTo>
                    <a:pt x="1776655" y="14170695"/>
                  </a:lnTo>
                  <a:lnTo>
                    <a:pt x="1776655" y="14187205"/>
                  </a:lnTo>
                  <a:lnTo>
                    <a:pt x="2030655" y="14187205"/>
                  </a:lnTo>
                  <a:lnTo>
                    <a:pt x="1950645" y="14267214"/>
                  </a:lnTo>
                  <a:lnTo>
                    <a:pt x="1776655" y="14267214"/>
                  </a:lnTo>
                  <a:lnTo>
                    <a:pt x="1776655" y="14328175"/>
                  </a:lnTo>
                  <a:lnTo>
                    <a:pt x="2386255" y="14328175"/>
                  </a:lnTo>
                  <a:lnTo>
                    <a:pt x="2387525" y="13700795"/>
                  </a:lnTo>
                  <a:close/>
                  <a:moveTo>
                    <a:pt x="2231315" y="615950"/>
                  </a:moveTo>
                  <a:lnTo>
                    <a:pt x="2247825" y="615950"/>
                  </a:lnTo>
                  <a:lnTo>
                    <a:pt x="2247825" y="13700795"/>
                  </a:lnTo>
                  <a:lnTo>
                    <a:pt x="2231315" y="13700795"/>
                  </a:lnTo>
                  <a:lnTo>
                    <a:pt x="2231315" y="615950"/>
                  </a:lnTo>
                  <a:close/>
                  <a:moveTo>
                    <a:pt x="2326565" y="615950"/>
                  </a:moveTo>
                  <a:lnTo>
                    <a:pt x="2387525" y="615950"/>
                  </a:lnTo>
                  <a:lnTo>
                    <a:pt x="2387525" y="13700795"/>
                  </a:lnTo>
                  <a:lnTo>
                    <a:pt x="2326565" y="13700795"/>
                  </a:lnTo>
                  <a:lnTo>
                    <a:pt x="2326565" y="615950"/>
                  </a:lnTo>
                  <a:close/>
                  <a:moveTo>
                    <a:pt x="1951915" y="60960"/>
                  </a:moveTo>
                  <a:lnTo>
                    <a:pt x="2031925" y="140970"/>
                  </a:lnTo>
                  <a:lnTo>
                    <a:pt x="1777925" y="140970"/>
                  </a:lnTo>
                  <a:lnTo>
                    <a:pt x="1777925" y="157480"/>
                  </a:lnTo>
                  <a:lnTo>
                    <a:pt x="2047165" y="157480"/>
                  </a:lnTo>
                  <a:lnTo>
                    <a:pt x="2230045" y="340360"/>
                  </a:lnTo>
                  <a:lnTo>
                    <a:pt x="2230045" y="615950"/>
                  </a:lnTo>
                  <a:lnTo>
                    <a:pt x="2246555" y="615950"/>
                  </a:lnTo>
                  <a:lnTo>
                    <a:pt x="2246555" y="356870"/>
                  </a:lnTo>
                  <a:lnTo>
                    <a:pt x="2326565" y="436880"/>
                  </a:lnTo>
                  <a:lnTo>
                    <a:pt x="2326565" y="617220"/>
                  </a:lnTo>
                  <a:lnTo>
                    <a:pt x="2387525" y="617220"/>
                  </a:lnTo>
                  <a:lnTo>
                    <a:pt x="2387525" y="0"/>
                  </a:lnTo>
                  <a:lnTo>
                    <a:pt x="1777925" y="0"/>
                  </a:lnTo>
                  <a:lnTo>
                    <a:pt x="1777925" y="60960"/>
                  </a:lnTo>
                  <a:lnTo>
                    <a:pt x="1951915" y="60960"/>
                  </a:lnTo>
                  <a:close/>
                  <a:moveTo>
                    <a:pt x="643175" y="140970"/>
                  </a:moveTo>
                  <a:lnTo>
                    <a:pt x="1779195" y="140970"/>
                  </a:lnTo>
                  <a:lnTo>
                    <a:pt x="1779195" y="157480"/>
                  </a:lnTo>
                  <a:lnTo>
                    <a:pt x="643175" y="157480"/>
                  </a:lnTo>
                  <a:lnTo>
                    <a:pt x="643175" y="140970"/>
                  </a:lnTo>
                  <a:close/>
                  <a:moveTo>
                    <a:pt x="643175" y="0"/>
                  </a:moveTo>
                  <a:lnTo>
                    <a:pt x="1779195" y="0"/>
                  </a:lnTo>
                  <a:lnTo>
                    <a:pt x="1779195" y="60960"/>
                  </a:lnTo>
                  <a:lnTo>
                    <a:pt x="643175" y="60960"/>
                  </a:lnTo>
                  <a:lnTo>
                    <a:pt x="643175" y="0"/>
                  </a:lnTo>
                  <a:close/>
                </a:path>
              </a:pathLst>
            </a:custGeom>
            <a:solidFill>
              <a:srgbClr val="EFF0F2"/>
            </a:solidFill>
          </p:spPr>
        </p:sp>
      </p:grpSp>
      <p:sp>
        <p:nvSpPr>
          <p:cNvPr id="40" name="TextBox 15"/>
          <p:cNvSpPr txBox="1"/>
          <p:nvPr/>
        </p:nvSpPr>
        <p:spPr>
          <a:xfrm>
            <a:off x="1822904" y="6705600"/>
            <a:ext cx="5416096" cy="846386"/>
          </a:xfrm>
          <a:prstGeom prst="rect">
            <a:avLst/>
          </a:prstGeom>
        </p:spPr>
        <p:txBody>
          <a:bodyPr wrap="square" lIns="0" tIns="0" rIns="0" bIns="0" rtlCol="0" anchor="t">
            <a:spAutoFit/>
          </a:bodyPr>
          <a:lstStyle/>
          <a:p>
            <a:pPr algn="ctr">
              <a:lnSpc>
                <a:spcPts val="2240"/>
              </a:lnSpc>
            </a:pPr>
            <a:r>
              <a:rPr lang="en-US" sz="1600" b="1" dirty="0">
                <a:solidFill>
                  <a:srgbClr val="5F5E5A"/>
                </a:solidFill>
                <a:latin typeface="Drukaatie Burti"/>
              </a:rPr>
              <a:t>A Virginia Readers' Choice (VRC) selection. To participate in Virginia Readers' Choice read at least four of the ten books on the VRC book list. Visit the library for more information</a:t>
            </a:r>
          </a:p>
        </p:txBody>
      </p:sp>
      <p:pic>
        <p:nvPicPr>
          <p:cNvPr id="41" name="Picture 21"/>
          <p:cNvPicPr>
            <a:picLocks noChangeAspect="1"/>
          </p:cNvPicPr>
          <p:nvPr/>
        </p:nvPicPr>
        <p:blipFill>
          <a:blip r:embed="rId4"/>
          <a:srcRect/>
          <a:stretch>
            <a:fillRect/>
          </a:stretch>
        </p:blipFill>
        <p:spPr>
          <a:xfrm>
            <a:off x="457200" y="6512284"/>
            <a:ext cx="1023267" cy="1183916"/>
          </a:xfrm>
          <a:prstGeom prst="rect">
            <a:avLst/>
          </a:prstGeom>
        </p:spPr>
      </p:pic>
      <p:pic>
        <p:nvPicPr>
          <p:cNvPr id="48" name="Picture 2" descr="https://prodimage.images-bn.com/pimages/9780316384902_p0_v1_s550x40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032" y="7984630"/>
            <a:ext cx="1314078" cy="194005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mage result for One of Us Is Lying by Karen M. McMan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7488" y="7964432"/>
            <a:ext cx="1403534" cy="198548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descr="https://images.gr-assets.com/books/1492473454l/2353287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5352" y="7984631"/>
            <a:ext cx="1403223" cy="196362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8" descr="3155325.jpg (315Ã4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7958604"/>
            <a:ext cx="1303824" cy="196608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0" descr="https://d1ldy8a769gy68.cloudfront.net/180/978/161/873/120/3/978161873120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1193" y="1774424"/>
            <a:ext cx="2096107" cy="315580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0" descr="https://images-na.ssl-images-amazon.com/images/I/81vurbvn9AL.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46434" y="8001677"/>
            <a:ext cx="1253785" cy="1878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57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4726" y="106201"/>
            <a:ext cx="6822948" cy="1025922"/>
          </a:xfrm>
          <a:prstGeom prst="rect">
            <a:avLst/>
          </a:prstGeom>
        </p:spPr>
        <p:txBody>
          <a:bodyPr wrap="square" lIns="0" tIns="0" rIns="0" bIns="0" rtlCol="0" anchor="t">
            <a:spAutoFit/>
          </a:bodyPr>
          <a:lstStyle/>
          <a:p>
            <a:pPr algn="ctr">
              <a:lnSpc>
                <a:spcPts val="4333"/>
              </a:lnSpc>
            </a:pPr>
            <a:r>
              <a:rPr lang="en-US" sz="3771" dirty="0">
                <a:solidFill>
                  <a:srgbClr val="5F5E5A"/>
                </a:solidFill>
                <a:latin typeface="Drukaatie Burti"/>
              </a:rPr>
              <a:t>POTTY POST</a:t>
            </a:r>
          </a:p>
          <a:p>
            <a:pPr algn="ctr">
              <a:lnSpc>
                <a:spcPts val="3679"/>
              </a:lnSpc>
            </a:pPr>
            <a:r>
              <a:rPr lang="en-US" sz="2800" dirty="0" smtClean="0">
                <a:solidFill>
                  <a:srgbClr val="5F5E5A"/>
                </a:solidFill>
                <a:latin typeface="Drukaatie Burti"/>
              </a:rPr>
              <a:t>IN-</a:t>
            </a:r>
            <a:r>
              <a:rPr lang="en-US" sz="2800" dirty="0">
                <a:solidFill>
                  <a:srgbClr val="5F5E5A"/>
                </a:solidFill>
                <a:latin typeface="Drukaatie Burti"/>
              </a:rPr>
              <a:t>"STALL"-MENT</a:t>
            </a:r>
          </a:p>
        </p:txBody>
      </p:sp>
      <p:sp>
        <p:nvSpPr>
          <p:cNvPr id="17" name="AutoShape 17"/>
          <p:cNvSpPr/>
          <p:nvPr/>
        </p:nvSpPr>
        <p:spPr>
          <a:xfrm>
            <a:off x="0" y="1122446"/>
            <a:ext cx="7772400" cy="5228055"/>
          </a:xfrm>
          <a:prstGeom prst="rect">
            <a:avLst/>
          </a:prstGeom>
          <a:solidFill>
            <a:srgbClr val="D9D9D9"/>
          </a:solidFill>
        </p:spPr>
      </p:sp>
      <p:sp>
        <p:nvSpPr>
          <p:cNvPr id="18" name="TextBox 18"/>
          <p:cNvSpPr txBox="1"/>
          <p:nvPr/>
        </p:nvSpPr>
        <p:spPr>
          <a:xfrm>
            <a:off x="3002703" y="1447800"/>
            <a:ext cx="4464897" cy="230832"/>
          </a:xfrm>
          <a:prstGeom prst="rect">
            <a:avLst/>
          </a:prstGeom>
        </p:spPr>
        <p:txBody>
          <a:bodyPr wrap="square" lIns="0" tIns="0" rIns="0" bIns="0" rtlCol="0" anchor="t">
            <a:spAutoFit/>
          </a:bodyPr>
          <a:lstStyle/>
          <a:p>
            <a:pPr>
              <a:lnSpc>
                <a:spcPts val="1837"/>
              </a:lnSpc>
              <a:spcBef>
                <a:spcPts val="600"/>
              </a:spcBef>
              <a:spcAft>
                <a:spcPts val="600"/>
              </a:spcAft>
            </a:pPr>
            <a:endParaRPr lang="en-US" sz="1600" dirty="0">
              <a:solidFill>
                <a:srgbClr val="000000"/>
              </a:solidFill>
              <a:latin typeface="Franklin Gothic Medium" charset="0"/>
              <a:ea typeface="Franklin Gothic Medium" charset="0"/>
              <a:cs typeface="Franklin Gothic Medium" charset="0"/>
            </a:endParaRPr>
          </a:p>
        </p:txBody>
      </p:sp>
      <p:sp>
        <p:nvSpPr>
          <p:cNvPr id="19" name="TextBox 19"/>
          <p:cNvSpPr txBox="1"/>
          <p:nvPr/>
        </p:nvSpPr>
        <p:spPr>
          <a:xfrm>
            <a:off x="216851" y="5019112"/>
            <a:ext cx="2695485" cy="743793"/>
          </a:xfrm>
          <a:prstGeom prst="rect">
            <a:avLst/>
          </a:prstGeom>
        </p:spPr>
        <p:txBody>
          <a:bodyPr lIns="0" tIns="0" rIns="0" bIns="0" rtlCol="0" anchor="t">
            <a:spAutoFit/>
          </a:bodyPr>
          <a:lstStyle/>
          <a:p>
            <a:pPr algn="ctr">
              <a:lnSpc>
                <a:spcPts val="1852"/>
              </a:lnSpc>
            </a:pPr>
            <a:r>
              <a:rPr lang="en-US" sz="1600" b="1" dirty="0" smtClean="0">
                <a:solidFill>
                  <a:srgbClr val="000000"/>
                </a:solidFill>
                <a:latin typeface="Raleway"/>
              </a:rPr>
              <a:t>Spill Zone</a:t>
            </a:r>
            <a:endParaRPr lang="en-US" sz="800" b="1" dirty="0">
              <a:solidFill>
                <a:srgbClr val="000000"/>
              </a:solidFill>
              <a:latin typeface="Raleway"/>
            </a:endParaRPr>
          </a:p>
          <a:p>
            <a:pPr algn="ctr">
              <a:lnSpc>
                <a:spcPts val="1852"/>
              </a:lnSpc>
            </a:pPr>
            <a:r>
              <a:rPr lang="en-US" sz="1428" b="1" dirty="0">
                <a:solidFill>
                  <a:srgbClr val="000000"/>
                </a:solidFill>
                <a:latin typeface="Raleway"/>
              </a:rPr>
              <a:t>By</a:t>
            </a:r>
            <a:r>
              <a:rPr lang="en-US" sz="1428" b="1" dirty="0" smtClean="0">
                <a:solidFill>
                  <a:srgbClr val="000000"/>
                </a:solidFill>
                <a:latin typeface="Raleway"/>
              </a:rPr>
              <a:t>: Alex </a:t>
            </a:r>
            <a:r>
              <a:rPr lang="en-US" sz="1428" b="1" dirty="0" err="1" smtClean="0">
                <a:solidFill>
                  <a:srgbClr val="000000"/>
                </a:solidFill>
                <a:latin typeface="Raleway"/>
              </a:rPr>
              <a:t>Puvilland</a:t>
            </a:r>
            <a:endParaRPr lang="en-US" sz="1323" b="1" dirty="0">
              <a:solidFill>
                <a:srgbClr val="000000"/>
              </a:solidFill>
              <a:latin typeface="Raleway"/>
            </a:endParaRPr>
          </a:p>
          <a:p>
            <a:pPr algn="ctr">
              <a:lnSpc>
                <a:spcPts val="2000"/>
              </a:lnSpc>
            </a:pPr>
            <a:r>
              <a:rPr lang="en-US" sz="1428" b="1" dirty="0">
                <a:solidFill>
                  <a:srgbClr val="000000"/>
                </a:solidFill>
                <a:latin typeface="Raleway"/>
              </a:rPr>
              <a:t>Call #: </a:t>
            </a:r>
            <a:r>
              <a:rPr lang="en-US" sz="1428" b="1" dirty="0" smtClean="0">
                <a:solidFill>
                  <a:srgbClr val="000000"/>
                </a:solidFill>
                <a:latin typeface="Raleway"/>
              </a:rPr>
              <a:t>GN 741.5 PUV</a:t>
            </a:r>
            <a:endParaRPr lang="en-US" sz="1428" b="1" dirty="0">
              <a:solidFill>
                <a:srgbClr val="000000"/>
              </a:solidFill>
              <a:latin typeface="Raleway"/>
            </a:endParaRPr>
          </a:p>
        </p:txBody>
      </p:sp>
      <p:pic>
        <p:nvPicPr>
          <p:cNvPr id="35" name="Picture 8" descr="elated image"/>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rot="20604345">
            <a:off x="127491" y="117022"/>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elated image"/>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rot="1097033">
            <a:off x="6622156" y="129558"/>
            <a:ext cx="1000612" cy="80049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18"/>
          <p:cNvSpPr txBox="1"/>
          <p:nvPr/>
        </p:nvSpPr>
        <p:spPr>
          <a:xfrm>
            <a:off x="3140937" y="1524000"/>
            <a:ext cx="4156738" cy="4128310"/>
          </a:xfrm>
          <a:prstGeom prst="rect">
            <a:avLst/>
          </a:prstGeom>
        </p:spPr>
        <p:txBody>
          <a:bodyPr wrap="square" lIns="0" tIns="0" rIns="0" bIns="0" rtlCol="0" anchor="t">
            <a:spAutoFit/>
          </a:bodyPr>
          <a:lstStyle/>
          <a:p>
            <a:pPr>
              <a:lnSpc>
                <a:spcPct val="130000"/>
              </a:lnSpc>
            </a:pPr>
            <a:r>
              <a:rPr lang="en-US" sz="1600" dirty="0">
                <a:latin typeface="Franklin Gothic Medium" charset="0"/>
                <a:ea typeface="Franklin Gothic Medium" charset="0"/>
                <a:cs typeface="Franklin Gothic Medium" charset="0"/>
              </a:rPr>
              <a:t>Nobody's ever really explained the Spill. Was it an angelic visitation? A nanotech accident? A porthole opening from another world? Whatever it was, no one's allowed in the Spill Zone these days except government scientists and hazmat teams. But a few intrepid explorers know how to sneak through the patrols and steer clear of the dangers inside the Zone. Addison Merrick is one such explorer, dedicated to finding out what happened that night and to unraveling the events that took her parents and left her little sister mute and disconnected from the world.</a:t>
            </a:r>
            <a:endParaRPr lang="en-US" sz="1600" dirty="0">
              <a:solidFill>
                <a:srgbClr val="000000"/>
              </a:solidFill>
              <a:latin typeface="Franklin Gothic Medium" charset="0"/>
              <a:ea typeface="Franklin Gothic Medium" charset="0"/>
              <a:cs typeface="Franklin Gothic Medium" charset="0"/>
            </a:endParaRPr>
          </a:p>
        </p:txBody>
      </p:sp>
      <p:grpSp>
        <p:nvGrpSpPr>
          <p:cNvPr id="38" name="Group 13"/>
          <p:cNvGrpSpPr/>
          <p:nvPr/>
        </p:nvGrpSpPr>
        <p:grpSpPr>
          <a:xfrm rot="5400000">
            <a:off x="3171007" y="2813620"/>
            <a:ext cx="1527689" cy="8601451"/>
            <a:chOff x="0" y="0"/>
            <a:chExt cx="2387525" cy="14328175"/>
          </a:xfrm>
        </p:grpSpPr>
        <p:sp>
          <p:nvSpPr>
            <p:cNvPr id="39" name="Freeform 14"/>
            <p:cNvSpPr/>
            <p:nvPr/>
          </p:nvSpPr>
          <p:spPr>
            <a:xfrm>
              <a:off x="0" y="0"/>
              <a:ext cx="2387525" cy="14328175"/>
            </a:xfrm>
            <a:custGeom>
              <a:avLst/>
              <a:gdLst/>
              <a:ahLst/>
              <a:cxnLst/>
              <a:rect l="l" t="t" r="r" b="b"/>
              <a:pathLst>
                <a:path w="2387525" h="14328175">
                  <a:moveTo>
                    <a:pt x="60960" y="435610"/>
                  </a:moveTo>
                  <a:lnTo>
                    <a:pt x="142240" y="354330"/>
                  </a:lnTo>
                  <a:lnTo>
                    <a:pt x="142240" y="615950"/>
                  </a:lnTo>
                  <a:lnTo>
                    <a:pt x="158750" y="615950"/>
                  </a:lnTo>
                  <a:lnTo>
                    <a:pt x="158750" y="339090"/>
                  </a:lnTo>
                  <a:lnTo>
                    <a:pt x="340360" y="157480"/>
                  </a:lnTo>
                  <a:lnTo>
                    <a:pt x="643175" y="157480"/>
                  </a:lnTo>
                  <a:lnTo>
                    <a:pt x="643175" y="140970"/>
                  </a:lnTo>
                  <a:lnTo>
                    <a:pt x="355600" y="140970"/>
                  </a:lnTo>
                  <a:lnTo>
                    <a:pt x="435610" y="60960"/>
                  </a:lnTo>
                  <a:lnTo>
                    <a:pt x="643175" y="60960"/>
                  </a:lnTo>
                  <a:lnTo>
                    <a:pt x="643175" y="0"/>
                  </a:lnTo>
                  <a:lnTo>
                    <a:pt x="0" y="0"/>
                  </a:lnTo>
                  <a:lnTo>
                    <a:pt x="0" y="615950"/>
                  </a:lnTo>
                  <a:lnTo>
                    <a:pt x="60960" y="615950"/>
                  </a:lnTo>
                  <a:lnTo>
                    <a:pt x="60960" y="435610"/>
                  </a:lnTo>
                  <a:close/>
                  <a:moveTo>
                    <a:pt x="0" y="615950"/>
                  </a:moveTo>
                  <a:lnTo>
                    <a:pt x="60960" y="615950"/>
                  </a:lnTo>
                  <a:lnTo>
                    <a:pt x="60960" y="13700795"/>
                  </a:lnTo>
                  <a:lnTo>
                    <a:pt x="0" y="13700795"/>
                  </a:lnTo>
                  <a:lnTo>
                    <a:pt x="0" y="615950"/>
                  </a:lnTo>
                  <a:close/>
                  <a:moveTo>
                    <a:pt x="142240" y="615950"/>
                  </a:moveTo>
                  <a:lnTo>
                    <a:pt x="158750" y="615950"/>
                  </a:lnTo>
                  <a:lnTo>
                    <a:pt x="158750" y="13700795"/>
                  </a:lnTo>
                  <a:lnTo>
                    <a:pt x="142240" y="13700795"/>
                  </a:lnTo>
                  <a:lnTo>
                    <a:pt x="142240" y="615950"/>
                  </a:lnTo>
                  <a:close/>
                  <a:moveTo>
                    <a:pt x="435610" y="14267214"/>
                  </a:moveTo>
                  <a:lnTo>
                    <a:pt x="355600" y="14187205"/>
                  </a:lnTo>
                  <a:lnTo>
                    <a:pt x="643175" y="14187205"/>
                  </a:lnTo>
                  <a:lnTo>
                    <a:pt x="643175" y="14170695"/>
                  </a:lnTo>
                  <a:lnTo>
                    <a:pt x="339090" y="14170695"/>
                  </a:lnTo>
                  <a:lnTo>
                    <a:pt x="158750" y="13990355"/>
                  </a:lnTo>
                  <a:lnTo>
                    <a:pt x="158750" y="13700795"/>
                  </a:lnTo>
                  <a:lnTo>
                    <a:pt x="142240" y="13700795"/>
                  </a:lnTo>
                  <a:lnTo>
                    <a:pt x="142240" y="13973845"/>
                  </a:lnTo>
                  <a:lnTo>
                    <a:pt x="60960" y="13892566"/>
                  </a:lnTo>
                  <a:lnTo>
                    <a:pt x="60960" y="13700795"/>
                  </a:lnTo>
                  <a:lnTo>
                    <a:pt x="0" y="13700795"/>
                  </a:lnTo>
                  <a:lnTo>
                    <a:pt x="0" y="14328175"/>
                  </a:lnTo>
                  <a:lnTo>
                    <a:pt x="643175" y="14328175"/>
                  </a:lnTo>
                  <a:lnTo>
                    <a:pt x="643175" y="14267216"/>
                  </a:lnTo>
                  <a:lnTo>
                    <a:pt x="435610" y="14267216"/>
                  </a:lnTo>
                  <a:close/>
                  <a:moveTo>
                    <a:pt x="643175" y="14267214"/>
                  </a:moveTo>
                  <a:lnTo>
                    <a:pt x="1779195" y="14267214"/>
                  </a:lnTo>
                  <a:lnTo>
                    <a:pt x="1779195" y="14328175"/>
                  </a:lnTo>
                  <a:lnTo>
                    <a:pt x="643175" y="14328175"/>
                  </a:lnTo>
                  <a:lnTo>
                    <a:pt x="643175" y="14267214"/>
                  </a:lnTo>
                  <a:close/>
                  <a:moveTo>
                    <a:pt x="643175" y="14170695"/>
                  </a:moveTo>
                  <a:lnTo>
                    <a:pt x="1779195" y="14170695"/>
                  </a:lnTo>
                  <a:lnTo>
                    <a:pt x="1779195" y="14187205"/>
                  </a:lnTo>
                  <a:lnTo>
                    <a:pt x="643175" y="14187205"/>
                  </a:lnTo>
                  <a:lnTo>
                    <a:pt x="643175" y="14170695"/>
                  </a:lnTo>
                  <a:close/>
                  <a:moveTo>
                    <a:pt x="2387525" y="13700795"/>
                  </a:moveTo>
                  <a:lnTo>
                    <a:pt x="2326565" y="13700795"/>
                  </a:lnTo>
                  <a:lnTo>
                    <a:pt x="2326565" y="13892564"/>
                  </a:lnTo>
                  <a:lnTo>
                    <a:pt x="2246555" y="13972575"/>
                  </a:lnTo>
                  <a:lnTo>
                    <a:pt x="2246555" y="13700795"/>
                  </a:lnTo>
                  <a:lnTo>
                    <a:pt x="2230045" y="13700795"/>
                  </a:lnTo>
                  <a:lnTo>
                    <a:pt x="2230045" y="13987814"/>
                  </a:lnTo>
                  <a:lnTo>
                    <a:pt x="2047165" y="14170695"/>
                  </a:lnTo>
                  <a:lnTo>
                    <a:pt x="1776655" y="14170695"/>
                  </a:lnTo>
                  <a:lnTo>
                    <a:pt x="1776655" y="14187205"/>
                  </a:lnTo>
                  <a:lnTo>
                    <a:pt x="2030655" y="14187205"/>
                  </a:lnTo>
                  <a:lnTo>
                    <a:pt x="1950645" y="14267214"/>
                  </a:lnTo>
                  <a:lnTo>
                    <a:pt x="1776655" y="14267214"/>
                  </a:lnTo>
                  <a:lnTo>
                    <a:pt x="1776655" y="14328175"/>
                  </a:lnTo>
                  <a:lnTo>
                    <a:pt x="2386255" y="14328175"/>
                  </a:lnTo>
                  <a:lnTo>
                    <a:pt x="2387525" y="13700795"/>
                  </a:lnTo>
                  <a:close/>
                  <a:moveTo>
                    <a:pt x="2231315" y="615950"/>
                  </a:moveTo>
                  <a:lnTo>
                    <a:pt x="2247825" y="615950"/>
                  </a:lnTo>
                  <a:lnTo>
                    <a:pt x="2247825" y="13700795"/>
                  </a:lnTo>
                  <a:lnTo>
                    <a:pt x="2231315" y="13700795"/>
                  </a:lnTo>
                  <a:lnTo>
                    <a:pt x="2231315" y="615950"/>
                  </a:lnTo>
                  <a:close/>
                  <a:moveTo>
                    <a:pt x="2326565" y="615950"/>
                  </a:moveTo>
                  <a:lnTo>
                    <a:pt x="2387525" y="615950"/>
                  </a:lnTo>
                  <a:lnTo>
                    <a:pt x="2387525" y="13700795"/>
                  </a:lnTo>
                  <a:lnTo>
                    <a:pt x="2326565" y="13700795"/>
                  </a:lnTo>
                  <a:lnTo>
                    <a:pt x="2326565" y="615950"/>
                  </a:lnTo>
                  <a:close/>
                  <a:moveTo>
                    <a:pt x="1951915" y="60960"/>
                  </a:moveTo>
                  <a:lnTo>
                    <a:pt x="2031925" y="140970"/>
                  </a:lnTo>
                  <a:lnTo>
                    <a:pt x="1777925" y="140970"/>
                  </a:lnTo>
                  <a:lnTo>
                    <a:pt x="1777925" y="157480"/>
                  </a:lnTo>
                  <a:lnTo>
                    <a:pt x="2047165" y="157480"/>
                  </a:lnTo>
                  <a:lnTo>
                    <a:pt x="2230045" y="340360"/>
                  </a:lnTo>
                  <a:lnTo>
                    <a:pt x="2230045" y="615950"/>
                  </a:lnTo>
                  <a:lnTo>
                    <a:pt x="2246555" y="615950"/>
                  </a:lnTo>
                  <a:lnTo>
                    <a:pt x="2246555" y="356870"/>
                  </a:lnTo>
                  <a:lnTo>
                    <a:pt x="2326565" y="436880"/>
                  </a:lnTo>
                  <a:lnTo>
                    <a:pt x="2326565" y="617220"/>
                  </a:lnTo>
                  <a:lnTo>
                    <a:pt x="2387525" y="617220"/>
                  </a:lnTo>
                  <a:lnTo>
                    <a:pt x="2387525" y="0"/>
                  </a:lnTo>
                  <a:lnTo>
                    <a:pt x="1777925" y="0"/>
                  </a:lnTo>
                  <a:lnTo>
                    <a:pt x="1777925" y="60960"/>
                  </a:lnTo>
                  <a:lnTo>
                    <a:pt x="1951915" y="60960"/>
                  </a:lnTo>
                  <a:close/>
                  <a:moveTo>
                    <a:pt x="643175" y="140970"/>
                  </a:moveTo>
                  <a:lnTo>
                    <a:pt x="1779195" y="140970"/>
                  </a:lnTo>
                  <a:lnTo>
                    <a:pt x="1779195" y="157480"/>
                  </a:lnTo>
                  <a:lnTo>
                    <a:pt x="643175" y="157480"/>
                  </a:lnTo>
                  <a:lnTo>
                    <a:pt x="643175" y="140970"/>
                  </a:lnTo>
                  <a:close/>
                  <a:moveTo>
                    <a:pt x="643175" y="0"/>
                  </a:moveTo>
                  <a:lnTo>
                    <a:pt x="1779195" y="0"/>
                  </a:lnTo>
                  <a:lnTo>
                    <a:pt x="1779195" y="60960"/>
                  </a:lnTo>
                  <a:lnTo>
                    <a:pt x="643175" y="60960"/>
                  </a:lnTo>
                  <a:lnTo>
                    <a:pt x="643175" y="0"/>
                  </a:lnTo>
                  <a:close/>
                </a:path>
              </a:pathLst>
            </a:custGeom>
            <a:solidFill>
              <a:srgbClr val="EFF0F2"/>
            </a:solidFill>
          </p:spPr>
        </p:sp>
      </p:grpSp>
      <p:sp>
        <p:nvSpPr>
          <p:cNvPr id="40" name="TextBox 15"/>
          <p:cNvSpPr txBox="1"/>
          <p:nvPr/>
        </p:nvSpPr>
        <p:spPr>
          <a:xfrm>
            <a:off x="1822904" y="6705600"/>
            <a:ext cx="5416096" cy="846386"/>
          </a:xfrm>
          <a:prstGeom prst="rect">
            <a:avLst/>
          </a:prstGeom>
        </p:spPr>
        <p:txBody>
          <a:bodyPr wrap="square" lIns="0" tIns="0" rIns="0" bIns="0" rtlCol="0" anchor="t">
            <a:spAutoFit/>
          </a:bodyPr>
          <a:lstStyle/>
          <a:p>
            <a:pPr algn="ctr">
              <a:lnSpc>
                <a:spcPts val="2240"/>
              </a:lnSpc>
            </a:pPr>
            <a:r>
              <a:rPr lang="en-US" sz="1600" b="1" dirty="0">
                <a:solidFill>
                  <a:srgbClr val="5F5E5A"/>
                </a:solidFill>
                <a:latin typeface="Drukaatie Burti"/>
              </a:rPr>
              <a:t>A Virginia Readers' Choice (VRC) selection. To participate in Virginia Readers' Choice read at least four of the ten books on the VRC book list. Visit the library for more information</a:t>
            </a:r>
          </a:p>
        </p:txBody>
      </p:sp>
      <p:pic>
        <p:nvPicPr>
          <p:cNvPr id="41" name="Picture 21"/>
          <p:cNvPicPr>
            <a:picLocks noChangeAspect="1"/>
          </p:cNvPicPr>
          <p:nvPr/>
        </p:nvPicPr>
        <p:blipFill>
          <a:blip r:embed="rId4"/>
          <a:srcRect/>
          <a:stretch>
            <a:fillRect/>
          </a:stretch>
        </p:blipFill>
        <p:spPr>
          <a:xfrm>
            <a:off x="457200" y="6512284"/>
            <a:ext cx="1023267" cy="1183916"/>
          </a:xfrm>
          <a:prstGeom prst="rect">
            <a:avLst/>
          </a:prstGeom>
        </p:spPr>
      </p:pic>
      <p:pic>
        <p:nvPicPr>
          <p:cNvPr id="48" name="Picture 2" descr="https://prodimage.images-bn.com/pimages/9780316384902_p0_v1_s550x40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032" y="7984630"/>
            <a:ext cx="1314078" cy="194005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mage result for One of Us Is Lying by Karen M. McMan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7488" y="7964432"/>
            <a:ext cx="1403534" cy="198548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descr="https://images.gr-assets.com/books/1492473454l/2353287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1524000"/>
            <a:ext cx="2356317" cy="329735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8" descr="3155325.jpg (315Ã4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7958604"/>
            <a:ext cx="1303824" cy="196608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0" descr="https://d1ldy8a769gy68.cloudfront.net/180/978/161/873/120/3/978161873120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0400" y="7958604"/>
            <a:ext cx="1308217" cy="196959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4" descr="https://images-na.ssl-images-amazon.com/images/I/51Mm5EBtrpL._SX340_BO1,204,203,200_.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0589" y="8005968"/>
            <a:ext cx="1299211" cy="1895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489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4726" y="106201"/>
            <a:ext cx="6822948" cy="1025922"/>
          </a:xfrm>
          <a:prstGeom prst="rect">
            <a:avLst/>
          </a:prstGeom>
        </p:spPr>
        <p:txBody>
          <a:bodyPr wrap="square" lIns="0" tIns="0" rIns="0" bIns="0" rtlCol="0" anchor="t">
            <a:spAutoFit/>
          </a:bodyPr>
          <a:lstStyle/>
          <a:p>
            <a:pPr algn="ctr">
              <a:lnSpc>
                <a:spcPts val="4333"/>
              </a:lnSpc>
            </a:pPr>
            <a:r>
              <a:rPr lang="en-US" sz="3771" dirty="0">
                <a:solidFill>
                  <a:srgbClr val="5F5E5A"/>
                </a:solidFill>
                <a:latin typeface="Drukaatie Burti"/>
              </a:rPr>
              <a:t>POTTY POST</a:t>
            </a:r>
          </a:p>
          <a:p>
            <a:pPr algn="ctr">
              <a:lnSpc>
                <a:spcPts val="3679"/>
              </a:lnSpc>
            </a:pPr>
            <a:r>
              <a:rPr lang="en-US" sz="2800" dirty="0" smtClean="0">
                <a:solidFill>
                  <a:srgbClr val="5F5E5A"/>
                </a:solidFill>
                <a:latin typeface="Drukaatie Burti"/>
              </a:rPr>
              <a:t>IN-</a:t>
            </a:r>
            <a:r>
              <a:rPr lang="en-US" sz="2800" dirty="0">
                <a:solidFill>
                  <a:srgbClr val="5F5E5A"/>
                </a:solidFill>
                <a:latin typeface="Drukaatie Burti"/>
              </a:rPr>
              <a:t>"STALL"-MENT</a:t>
            </a:r>
          </a:p>
        </p:txBody>
      </p:sp>
      <p:sp>
        <p:nvSpPr>
          <p:cNvPr id="17" name="AutoShape 17"/>
          <p:cNvSpPr/>
          <p:nvPr/>
        </p:nvSpPr>
        <p:spPr>
          <a:xfrm>
            <a:off x="0" y="1122446"/>
            <a:ext cx="7772400" cy="5228055"/>
          </a:xfrm>
          <a:prstGeom prst="rect">
            <a:avLst/>
          </a:prstGeom>
          <a:solidFill>
            <a:srgbClr val="D9D9D9"/>
          </a:solidFill>
        </p:spPr>
      </p:sp>
      <p:sp>
        <p:nvSpPr>
          <p:cNvPr id="18" name="TextBox 18"/>
          <p:cNvSpPr txBox="1"/>
          <p:nvPr/>
        </p:nvSpPr>
        <p:spPr>
          <a:xfrm>
            <a:off x="3002703" y="1447800"/>
            <a:ext cx="4464897" cy="230832"/>
          </a:xfrm>
          <a:prstGeom prst="rect">
            <a:avLst/>
          </a:prstGeom>
        </p:spPr>
        <p:txBody>
          <a:bodyPr wrap="square" lIns="0" tIns="0" rIns="0" bIns="0" rtlCol="0" anchor="t">
            <a:spAutoFit/>
          </a:bodyPr>
          <a:lstStyle/>
          <a:p>
            <a:pPr>
              <a:lnSpc>
                <a:spcPts val="1837"/>
              </a:lnSpc>
              <a:spcBef>
                <a:spcPts val="600"/>
              </a:spcBef>
              <a:spcAft>
                <a:spcPts val="600"/>
              </a:spcAft>
            </a:pPr>
            <a:endParaRPr lang="en-US" sz="1600" dirty="0">
              <a:solidFill>
                <a:srgbClr val="000000"/>
              </a:solidFill>
              <a:latin typeface="Franklin Gothic Medium" charset="0"/>
              <a:ea typeface="Franklin Gothic Medium" charset="0"/>
              <a:cs typeface="Franklin Gothic Medium" charset="0"/>
            </a:endParaRPr>
          </a:p>
        </p:txBody>
      </p:sp>
      <p:sp>
        <p:nvSpPr>
          <p:cNvPr id="19" name="TextBox 19"/>
          <p:cNvSpPr txBox="1"/>
          <p:nvPr/>
        </p:nvSpPr>
        <p:spPr>
          <a:xfrm>
            <a:off x="216851" y="5019112"/>
            <a:ext cx="2695485" cy="743793"/>
          </a:xfrm>
          <a:prstGeom prst="rect">
            <a:avLst/>
          </a:prstGeom>
        </p:spPr>
        <p:txBody>
          <a:bodyPr lIns="0" tIns="0" rIns="0" bIns="0" rtlCol="0" anchor="t">
            <a:spAutoFit/>
          </a:bodyPr>
          <a:lstStyle/>
          <a:p>
            <a:pPr algn="ctr">
              <a:lnSpc>
                <a:spcPts val="1852"/>
              </a:lnSpc>
            </a:pPr>
            <a:r>
              <a:rPr lang="en-US" sz="1600" b="1" dirty="0" smtClean="0">
                <a:solidFill>
                  <a:srgbClr val="000000"/>
                </a:solidFill>
                <a:latin typeface="Raleway"/>
              </a:rPr>
              <a:t>The 57 bus</a:t>
            </a:r>
            <a:endParaRPr lang="en-US" sz="800" b="1" dirty="0">
              <a:solidFill>
                <a:srgbClr val="000000"/>
              </a:solidFill>
              <a:latin typeface="Raleway"/>
            </a:endParaRPr>
          </a:p>
          <a:p>
            <a:pPr algn="ctr">
              <a:lnSpc>
                <a:spcPts val="1852"/>
              </a:lnSpc>
            </a:pPr>
            <a:r>
              <a:rPr lang="en-US" sz="1428" b="1" dirty="0">
                <a:solidFill>
                  <a:srgbClr val="000000"/>
                </a:solidFill>
                <a:latin typeface="Raleway"/>
              </a:rPr>
              <a:t>By</a:t>
            </a:r>
            <a:r>
              <a:rPr lang="en-US" sz="1428" b="1" dirty="0" smtClean="0">
                <a:solidFill>
                  <a:srgbClr val="000000"/>
                </a:solidFill>
                <a:latin typeface="Raleway"/>
              </a:rPr>
              <a:t>: </a:t>
            </a:r>
            <a:r>
              <a:rPr lang="en-US" sz="1428" b="1" dirty="0" err="1" smtClean="0">
                <a:solidFill>
                  <a:srgbClr val="000000"/>
                </a:solidFill>
                <a:latin typeface="Raleway"/>
              </a:rPr>
              <a:t>Dashka</a:t>
            </a:r>
            <a:r>
              <a:rPr lang="en-US" sz="1428" b="1" dirty="0" smtClean="0">
                <a:solidFill>
                  <a:srgbClr val="000000"/>
                </a:solidFill>
                <a:latin typeface="Raleway"/>
              </a:rPr>
              <a:t> Slater</a:t>
            </a:r>
            <a:endParaRPr lang="en-US" sz="1323" b="1" dirty="0">
              <a:solidFill>
                <a:srgbClr val="000000"/>
              </a:solidFill>
              <a:latin typeface="Raleway"/>
            </a:endParaRPr>
          </a:p>
          <a:p>
            <a:pPr algn="ctr">
              <a:lnSpc>
                <a:spcPts val="2000"/>
              </a:lnSpc>
            </a:pPr>
            <a:r>
              <a:rPr lang="en-US" sz="1428" b="1" dirty="0">
                <a:solidFill>
                  <a:srgbClr val="000000"/>
                </a:solidFill>
                <a:latin typeface="Raleway"/>
              </a:rPr>
              <a:t>Call #: </a:t>
            </a:r>
            <a:r>
              <a:rPr lang="en-US" sz="1428" b="1" dirty="0" smtClean="0">
                <a:solidFill>
                  <a:srgbClr val="000000"/>
                </a:solidFill>
                <a:latin typeface="Raleway"/>
              </a:rPr>
              <a:t>364.15</a:t>
            </a:r>
            <a:endParaRPr lang="en-US" sz="1428" b="1" dirty="0">
              <a:solidFill>
                <a:srgbClr val="000000"/>
              </a:solidFill>
              <a:latin typeface="Raleway"/>
            </a:endParaRPr>
          </a:p>
        </p:txBody>
      </p:sp>
      <p:pic>
        <p:nvPicPr>
          <p:cNvPr id="35" name="Picture 8" descr="elated image"/>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rot="20604345">
            <a:off x="127491" y="117022"/>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elated image"/>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rot="1097033">
            <a:off x="6622156" y="129558"/>
            <a:ext cx="1000612" cy="80049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18"/>
          <p:cNvSpPr txBox="1"/>
          <p:nvPr/>
        </p:nvSpPr>
        <p:spPr>
          <a:xfrm>
            <a:off x="2971800" y="1370430"/>
            <a:ext cx="4434726" cy="4431983"/>
          </a:xfrm>
          <a:prstGeom prst="rect">
            <a:avLst/>
          </a:prstGeom>
        </p:spPr>
        <p:txBody>
          <a:bodyPr wrap="square" lIns="0" tIns="0" rIns="0" bIns="0" rtlCol="0" anchor="t">
            <a:spAutoFit/>
          </a:bodyPr>
          <a:lstStyle/>
          <a:p>
            <a:r>
              <a:rPr lang="en-US" sz="1600" dirty="0"/>
              <a:t>One teenager in a skirt. </a:t>
            </a:r>
            <a:r>
              <a:rPr lang="en-US" sz="1600" dirty="0"/>
              <a:t/>
            </a:r>
            <a:br>
              <a:rPr lang="en-US" sz="1600" dirty="0"/>
            </a:br>
            <a:r>
              <a:rPr lang="en-US" sz="1600" dirty="0"/>
              <a:t>One teenager with a lighter.</a:t>
            </a:r>
            <a:r>
              <a:rPr lang="en-US" sz="1600" dirty="0"/>
              <a:t/>
            </a:r>
            <a:br>
              <a:rPr lang="en-US" sz="1600" dirty="0"/>
            </a:br>
            <a:r>
              <a:rPr lang="en-US" sz="1600" dirty="0"/>
              <a:t>One moment that changes both of their lives forever.</a:t>
            </a:r>
            <a:r>
              <a:rPr lang="en-US" sz="1600" dirty="0"/>
              <a:t/>
            </a:r>
            <a:br>
              <a:rPr lang="en-US" sz="1600" dirty="0"/>
            </a:br>
            <a:r>
              <a:rPr lang="en-US" sz="1600" dirty="0"/>
              <a:t/>
            </a:r>
            <a:br>
              <a:rPr lang="en-US" sz="1600" dirty="0"/>
            </a:br>
            <a:r>
              <a:rPr lang="en-US" sz="1600" dirty="0"/>
              <a:t>If it weren't for the 57 bus, Sasha and Richard never would have met. Both were high school students from Oakland, California, one of the most diverse cities in the country, but they inhabited different worlds. Sasha, a white teen, lived in the middle-class foothills and attended a small private school. Richard, a black teen, lived in the crime-plagued flatlands and attended a large public one. Each day, their paths overlapped for a mere eight minutes. But one afternoon on the bus ride home from school, a single reckless act left Sasha severely burned, and Richard charged with two hate crimes and facing life imprisonment. The case garnered international attention, thrusting both teenagers into the spotlight.</a:t>
            </a:r>
            <a:endParaRPr lang="en-US" sz="1600" dirty="0">
              <a:solidFill>
                <a:srgbClr val="000000"/>
              </a:solidFill>
              <a:latin typeface="Franklin Gothic Medium" charset="0"/>
              <a:ea typeface="Franklin Gothic Medium" charset="0"/>
              <a:cs typeface="Franklin Gothic Medium" charset="0"/>
            </a:endParaRPr>
          </a:p>
        </p:txBody>
      </p:sp>
      <p:grpSp>
        <p:nvGrpSpPr>
          <p:cNvPr id="38" name="Group 13"/>
          <p:cNvGrpSpPr/>
          <p:nvPr/>
        </p:nvGrpSpPr>
        <p:grpSpPr>
          <a:xfrm rot="5400000">
            <a:off x="3171007" y="2813620"/>
            <a:ext cx="1527689" cy="8601451"/>
            <a:chOff x="0" y="0"/>
            <a:chExt cx="2387525" cy="14328175"/>
          </a:xfrm>
        </p:grpSpPr>
        <p:sp>
          <p:nvSpPr>
            <p:cNvPr id="39" name="Freeform 14"/>
            <p:cNvSpPr/>
            <p:nvPr/>
          </p:nvSpPr>
          <p:spPr>
            <a:xfrm>
              <a:off x="0" y="0"/>
              <a:ext cx="2387525" cy="14328175"/>
            </a:xfrm>
            <a:custGeom>
              <a:avLst/>
              <a:gdLst/>
              <a:ahLst/>
              <a:cxnLst/>
              <a:rect l="l" t="t" r="r" b="b"/>
              <a:pathLst>
                <a:path w="2387525" h="14328175">
                  <a:moveTo>
                    <a:pt x="60960" y="435610"/>
                  </a:moveTo>
                  <a:lnTo>
                    <a:pt x="142240" y="354330"/>
                  </a:lnTo>
                  <a:lnTo>
                    <a:pt x="142240" y="615950"/>
                  </a:lnTo>
                  <a:lnTo>
                    <a:pt x="158750" y="615950"/>
                  </a:lnTo>
                  <a:lnTo>
                    <a:pt x="158750" y="339090"/>
                  </a:lnTo>
                  <a:lnTo>
                    <a:pt x="340360" y="157480"/>
                  </a:lnTo>
                  <a:lnTo>
                    <a:pt x="643175" y="157480"/>
                  </a:lnTo>
                  <a:lnTo>
                    <a:pt x="643175" y="140970"/>
                  </a:lnTo>
                  <a:lnTo>
                    <a:pt x="355600" y="140970"/>
                  </a:lnTo>
                  <a:lnTo>
                    <a:pt x="435610" y="60960"/>
                  </a:lnTo>
                  <a:lnTo>
                    <a:pt x="643175" y="60960"/>
                  </a:lnTo>
                  <a:lnTo>
                    <a:pt x="643175" y="0"/>
                  </a:lnTo>
                  <a:lnTo>
                    <a:pt x="0" y="0"/>
                  </a:lnTo>
                  <a:lnTo>
                    <a:pt x="0" y="615950"/>
                  </a:lnTo>
                  <a:lnTo>
                    <a:pt x="60960" y="615950"/>
                  </a:lnTo>
                  <a:lnTo>
                    <a:pt x="60960" y="435610"/>
                  </a:lnTo>
                  <a:close/>
                  <a:moveTo>
                    <a:pt x="0" y="615950"/>
                  </a:moveTo>
                  <a:lnTo>
                    <a:pt x="60960" y="615950"/>
                  </a:lnTo>
                  <a:lnTo>
                    <a:pt x="60960" y="13700795"/>
                  </a:lnTo>
                  <a:lnTo>
                    <a:pt x="0" y="13700795"/>
                  </a:lnTo>
                  <a:lnTo>
                    <a:pt x="0" y="615950"/>
                  </a:lnTo>
                  <a:close/>
                  <a:moveTo>
                    <a:pt x="142240" y="615950"/>
                  </a:moveTo>
                  <a:lnTo>
                    <a:pt x="158750" y="615950"/>
                  </a:lnTo>
                  <a:lnTo>
                    <a:pt x="158750" y="13700795"/>
                  </a:lnTo>
                  <a:lnTo>
                    <a:pt x="142240" y="13700795"/>
                  </a:lnTo>
                  <a:lnTo>
                    <a:pt x="142240" y="615950"/>
                  </a:lnTo>
                  <a:close/>
                  <a:moveTo>
                    <a:pt x="435610" y="14267214"/>
                  </a:moveTo>
                  <a:lnTo>
                    <a:pt x="355600" y="14187205"/>
                  </a:lnTo>
                  <a:lnTo>
                    <a:pt x="643175" y="14187205"/>
                  </a:lnTo>
                  <a:lnTo>
                    <a:pt x="643175" y="14170695"/>
                  </a:lnTo>
                  <a:lnTo>
                    <a:pt x="339090" y="14170695"/>
                  </a:lnTo>
                  <a:lnTo>
                    <a:pt x="158750" y="13990355"/>
                  </a:lnTo>
                  <a:lnTo>
                    <a:pt x="158750" y="13700795"/>
                  </a:lnTo>
                  <a:lnTo>
                    <a:pt x="142240" y="13700795"/>
                  </a:lnTo>
                  <a:lnTo>
                    <a:pt x="142240" y="13973845"/>
                  </a:lnTo>
                  <a:lnTo>
                    <a:pt x="60960" y="13892566"/>
                  </a:lnTo>
                  <a:lnTo>
                    <a:pt x="60960" y="13700795"/>
                  </a:lnTo>
                  <a:lnTo>
                    <a:pt x="0" y="13700795"/>
                  </a:lnTo>
                  <a:lnTo>
                    <a:pt x="0" y="14328175"/>
                  </a:lnTo>
                  <a:lnTo>
                    <a:pt x="643175" y="14328175"/>
                  </a:lnTo>
                  <a:lnTo>
                    <a:pt x="643175" y="14267216"/>
                  </a:lnTo>
                  <a:lnTo>
                    <a:pt x="435610" y="14267216"/>
                  </a:lnTo>
                  <a:close/>
                  <a:moveTo>
                    <a:pt x="643175" y="14267214"/>
                  </a:moveTo>
                  <a:lnTo>
                    <a:pt x="1779195" y="14267214"/>
                  </a:lnTo>
                  <a:lnTo>
                    <a:pt x="1779195" y="14328175"/>
                  </a:lnTo>
                  <a:lnTo>
                    <a:pt x="643175" y="14328175"/>
                  </a:lnTo>
                  <a:lnTo>
                    <a:pt x="643175" y="14267214"/>
                  </a:lnTo>
                  <a:close/>
                  <a:moveTo>
                    <a:pt x="643175" y="14170695"/>
                  </a:moveTo>
                  <a:lnTo>
                    <a:pt x="1779195" y="14170695"/>
                  </a:lnTo>
                  <a:lnTo>
                    <a:pt x="1779195" y="14187205"/>
                  </a:lnTo>
                  <a:lnTo>
                    <a:pt x="643175" y="14187205"/>
                  </a:lnTo>
                  <a:lnTo>
                    <a:pt x="643175" y="14170695"/>
                  </a:lnTo>
                  <a:close/>
                  <a:moveTo>
                    <a:pt x="2387525" y="13700795"/>
                  </a:moveTo>
                  <a:lnTo>
                    <a:pt x="2326565" y="13700795"/>
                  </a:lnTo>
                  <a:lnTo>
                    <a:pt x="2326565" y="13892564"/>
                  </a:lnTo>
                  <a:lnTo>
                    <a:pt x="2246555" y="13972575"/>
                  </a:lnTo>
                  <a:lnTo>
                    <a:pt x="2246555" y="13700795"/>
                  </a:lnTo>
                  <a:lnTo>
                    <a:pt x="2230045" y="13700795"/>
                  </a:lnTo>
                  <a:lnTo>
                    <a:pt x="2230045" y="13987814"/>
                  </a:lnTo>
                  <a:lnTo>
                    <a:pt x="2047165" y="14170695"/>
                  </a:lnTo>
                  <a:lnTo>
                    <a:pt x="1776655" y="14170695"/>
                  </a:lnTo>
                  <a:lnTo>
                    <a:pt x="1776655" y="14187205"/>
                  </a:lnTo>
                  <a:lnTo>
                    <a:pt x="2030655" y="14187205"/>
                  </a:lnTo>
                  <a:lnTo>
                    <a:pt x="1950645" y="14267214"/>
                  </a:lnTo>
                  <a:lnTo>
                    <a:pt x="1776655" y="14267214"/>
                  </a:lnTo>
                  <a:lnTo>
                    <a:pt x="1776655" y="14328175"/>
                  </a:lnTo>
                  <a:lnTo>
                    <a:pt x="2386255" y="14328175"/>
                  </a:lnTo>
                  <a:lnTo>
                    <a:pt x="2387525" y="13700795"/>
                  </a:lnTo>
                  <a:close/>
                  <a:moveTo>
                    <a:pt x="2231315" y="615950"/>
                  </a:moveTo>
                  <a:lnTo>
                    <a:pt x="2247825" y="615950"/>
                  </a:lnTo>
                  <a:lnTo>
                    <a:pt x="2247825" y="13700795"/>
                  </a:lnTo>
                  <a:lnTo>
                    <a:pt x="2231315" y="13700795"/>
                  </a:lnTo>
                  <a:lnTo>
                    <a:pt x="2231315" y="615950"/>
                  </a:lnTo>
                  <a:close/>
                  <a:moveTo>
                    <a:pt x="2326565" y="615950"/>
                  </a:moveTo>
                  <a:lnTo>
                    <a:pt x="2387525" y="615950"/>
                  </a:lnTo>
                  <a:lnTo>
                    <a:pt x="2387525" y="13700795"/>
                  </a:lnTo>
                  <a:lnTo>
                    <a:pt x="2326565" y="13700795"/>
                  </a:lnTo>
                  <a:lnTo>
                    <a:pt x="2326565" y="615950"/>
                  </a:lnTo>
                  <a:close/>
                  <a:moveTo>
                    <a:pt x="1951915" y="60960"/>
                  </a:moveTo>
                  <a:lnTo>
                    <a:pt x="2031925" y="140970"/>
                  </a:lnTo>
                  <a:lnTo>
                    <a:pt x="1777925" y="140970"/>
                  </a:lnTo>
                  <a:lnTo>
                    <a:pt x="1777925" y="157480"/>
                  </a:lnTo>
                  <a:lnTo>
                    <a:pt x="2047165" y="157480"/>
                  </a:lnTo>
                  <a:lnTo>
                    <a:pt x="2230045" y="340360"/>
                  </a:lnTo>
                  <a:lnTo>
                    <a:pt x="2230045" y="615950"/>
                  </a:lnTo>
                  <a:lnTo>
                    <a:pt x="2246555" y="615950"/>
                  </a:lnTo>
                  <a:lnTo>
                    <a:pt x="2246555" y="356870"/>
                  </a:lnTo>
                  <a:lnTo>
                    <a:pt x="2326565" y="436880"/>
                  </a:lnTo>
                  <a:lnTo>
                    <a:pt x="2326565" y="617220"/>
                  </a:lnTo>
                  <a:lnTo>
                    <a:pt x="2387525" y="617220"/>
                  </a:lnTo>
                  <a:lnTo>
                    <a:pt x="2387525" y="0"/>
                  </a:lnTo>
                  <a:lnTo>
                    <a:pt x="1777925" y="0"/>
                  </a:lnTo>
                  <a:lnTo>
                    <a:pt x="1777925" y="60960"/>
                  </a:lnTo>
                  <a:lnTo>
                    <a:pt x="1951915" y="60960"/>
                  </a:lnTo>
                  <a:close/>
                  <a:moveTo>
                    <a:pt x="643175" y="140970"/>
                  </a:moveTo>
                  <a:lnTo>
                    <a:pt x="1779195" y="140970"/>
                  </a:lnTo>
                  <a:lnTo>
                    <a:pt x="1779195" y="157480"/>
                  </a:lnTo>
                  <a:lnTo>
                    <a:pt x="643175" y="157480"/>
                  </a:lnTo>
                  <a:lnTo>
                    <a:pt x="643175" y="140970"/>
                  </a:lnTo>
                  <a:close/>
                  <a:moveTo>
                    <a:pt x="643175" y="0"/>
                  </a:moveTo>
                  <a:lnTo>
                    <a:pt x="1779195" y="0"/>
                  </a:lnTo>
                  <a:lnTo>
                    <a:pt x="1779195" y="60960"/>
                  </a:lnTo>
                  <a:lnTo>
                    <a:pt x="643175" y="60960"/>
                  </a:lnTo>
                  <a:lnTo>
                    <a:pt x="643175" y="0"/>
                  </a:lnTo>
                  <a:close/>
                </a:path>
              </a:pathLst>
            </a:custGeom>
            <a:solidFill>
              <a:srgbClr val="EFF0F2"/>
            </a:solidFill>
          </p:spPr>
        </p:sp>
      </p:grpSp>
      <p:sp>
        <p:nvSpPr>
          <p:cNvPr id="40" name="TextBox 15"/>
          <p:cNvSpPr txBox="1"/>
          <p:nvPr/>
        </p:nvSpPr>
        <p:spPr>
          <a:xfrm>
            <a:off x="1822904" y="6705600"/>
            <a:ext cx="5416096" cy="846386"/>
          </a:xfrm>
          <a:prstGeom prst="rect">
            <a:avLst/>
          </a:prstGeom>
        </p:spPr>
        <p:txBody>
          <a:bodyPr wrap="square" lIns="0" tIns="0" rIns="0" bIns="0" rtlCol="0" anchor="t">
            <a:spAutoFit/>
          </a:bodyPr>
          <a:lstStyle/>
          <a:p>
            <a:pPr algn="ctr">
              <a:lnSpc>
                <a:spcPts val="2240"/>
              </a:lnSpc>
            </a:pPr>
            <a:r>
              <a:rPr lang="en-US" sz="1600" b="1" dirty="0">
                <a:solidFill>
                  <a:srgbClr val="5F5E5A"/>
                </a:solidFill>
                <a:latin typeface="Drukaatie Burti"/>
              </a:rPr>
              <a:t>A Virginia Readers' Choice (VRC) selection. To participate in Virginia Readers' Choice read at least four of the ten books on the VRC book list. Visit the library for more information</a:t>
            </a:r>
          </a:p>
        </p:txBody>
      </p:sp>
      <p:pic>
        <p:nvPicPr>
          <p:cNvPr id="41" name="Picture 21"/>
          <p:cNvPicPr>
            <a:picLocks noChangeAspect="1"/>
          </p:cNvPicPr>
          <p:nvPr/>
        </p:nvPicPr>
        <p:blipFill>
          <a:blip r:embed="rId4"/>
          <a:srcRect/>
          <a:stretch>
            <a:fillRect/>
          </a:stretch>
        </p:blipFill>
        <p:spPr>
          <a:xfrm>
            <a:off x="457200" y="6512284"/>
            <a:ext cx="1023267" cy="1183916"/>
          </a:xfrm>
          <a:prstGeom prst="rect">
            <a:avLst/>
          </a:prstGeom>
        </p:spPr>
      </p:pic>
      <p:pic>
        <p:nvPicPr>
          <p:cNvPr id="48" name="Picture 2" descr="https://prodimage.images-bn.com/pimages/9780316384902_p0_v1_s550x40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032" y="7984630"/>
            <a:ext cx="1314078" cy="194005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mage result for One of Us Is Lying by Karen M. McMan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7488" y="7964432"/>
            <a:ext cx="1403534" cy="198548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descr="https://images.gr-assets.com/books/1492473454l/2353287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5352" y="7984631"/>
            <a:ext cx="1403223" cy="196362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8" descr="3155325.jpg (315Ã4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5667" y="1460911"/>
            <a:ext cx="2261333" cy="340994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0" descr="https://d1ldy8a769gy68.cloudfront.net/180/978/161/873/120/3/978161873120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0400" y="7958604"/>
            <a:ext cx="1308217" cy="196959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8" descr="https://images-na.ssl-images-amazon.com/images/I/51wfDsq20sL.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94405" y="7984630"/>
            <a:ext cx="1425595" cy="1963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106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474726" y="106201"/>
            <a:ext cx="6822948" cy="1025922"/>
          </a:xfrm>
          <a:prstGeom prst="rect">
            <a:avLst/>
          </a:prstGeom>
        </p:spPr>
        <p:txBody>
          <a:bodyPr wrap="square" lIns="0" tIns="0" rIns="0" bIns="0" rtlCol="0" anchor="t">
            <a:spAutoFit/>
          </a:bodyPr>
          <a:lstStyle/>
          <a:p>
            <a:pPr algn="ctr">
              <a:lnSpc>
                <a:spcPts val="4333"/>
              </a:lnSpc>
            </a:pPr>
            <a:r>
              <a:rPr lang="en-US" sz="3771" dirty="0">
                <a:solidFill>
                  <a:srgbClr val="5F5E5A"/>
                </a:solidFill>
                <a:latin typeface="Drukaatie Burti"/>
              </a:rPr>
              <a:t>POTTY POST</a:t>
            </a:r>
          </a:p>
          <a:p>
            <a:pPr algn="ctr">
              <a:lnSpc>
                <a:spcPts val="3679"/>
              </a:lnSpc>
            </a:pPr>
            <a:r>
              <a:rPr lang="en-US" sz="2800" dirty="0" smtClean="0">
                <a:solidFill>
                  <a:srgbClr val="5F5E5A"/>
                </a:solidFill>
                <a:latin typeface="Drukaatie Burti"/>
              </a:rPr>
              <a:t>IN-</a:t>
            </a:r>
            <a:r>
              <a:rPr lang="en-US" sz="2800" dirty="0">
                <a:solidFill>
                  <a:srgbClr val="5F5E5A"/>
                </a:solidFill>
                <a:latin typeface="Drukaatie Burti"/>
              </a:rPr>
              <a:t>"STALL"-MENT</a:t>
            </a:r>
          </a:p>
        </p:txBody>
      </p:sp>
      <p:grpSp>
        <p:nvGrpSpPr>
          <p:cNvPr id="13" name="Group 13"/>
          <p:cNvGrpSpPr/>
          <p:nvPr/>
        </p:nvGrpSpPr>
        <p:grpSpPr>
          <a:xfrm rot="5400000">
            <a:off x="3171007" y="2813620"/>
            <a:ext cx="1527689" cy="8601451"/>
            <a:chOff x="0" y="0"/>
            <a:chExt cx="2387525" cy="14328175"/>
          </a:xfrm>
        </p:grpSpPr>
        <p:sp>
          <p:nvSpPr>
            <p:cNvPr id="14" name="Freeform 14"/>
            <p:cNvSpPr/>
            <p:nvPr/>
          </p:nvSpPr>
          <p:spPr>
            <a:xfrm>
              <a:off x="0" y="0"/>
              <a:ext cx="2387525" cy="14328175"/>
            </a:xfrm>
            <a:custGeom>
              <a:avLst/>
              <a:gdLst/>
              <a:ahLst/>
              <a:cxnLst/>
              <a:rect l="l" t="t" r="r" b="b"/>
              <a:pathLst>
                <a:path w="2387525" h="14328175">
                  <a:moveTo>
                    <a:pt x="60960" y="435610"/>
                  </a:moveTo>
                  <a:lnTo>
                    <a:pt x="142240" y="354330"/>
                  </a:lnTo>
                  <a:lnTo>
                    <a:pt x="142240" y="615950"/>
                  </a:lnTo>
                  <a:lnTo>
                    <a:pt x="158750" y="615950"/>
                  </a:lnTo>
                  <a:lnTo>
                    <a:pt x="158750" y="339090"/>
                  </a:lnTo>
                  <a:lnTo>
                    <a:pt x="340360" y="157480"/>
                  </a:lnTo>
                  <a:lnTo>
                    <a:pt x="643175" y="157480"/>
                  </a:lnTo>
                  <a:lnTo>
                    <a:pt x="643175" y="140970"/>
                  </a:lnTo>
                  <a:lnTo>
                    <a:pt x="355600" y="140970"/>
                  </a:lnTo>
                  <a:lnTo>
                    <a:pt x="435610" y="60960"/>
                  </a:lnTo>
                  <a:lnTo>
                    <a:pt x="643175" y="60960"/>
                  </a:lnTo>
                  <a:lnTo>
                    <a:pt x="643175" y="0"/>
                  </a:lnTo>
                  <a:lnTo>
                    <a:pt x="0" y="0"/>
                  </a:lnTo>
                  <a:lnTo>
                    <a:pt x="0" y="615950"/>
                  </a:lnTo>
                  <a:lnTo>
                    <a:pt x="60960" y="615950"/>
                  </a:lnTo>
                  <a:lnTo>
                    <a:pt x="60960" y="435610"/>
                  </a:lnTo>
                  <a:close/>
                  <a:moveTo>
                    <a:pt x="0" y="615950"/>
                  </a:moveTo>
                  <a:lnTo>
                    <a:pt x="60960" y="615950"/>
                  </a:lnTo>
                  <a:lnTo>
                    <a:pt x="60960" y="13700795"/>
                  </a:lnTo>
                  <a:lnTo>
                    <a:pt x="0" y="13700795"/>
                  </a:lnTo>
                  <a:lnTo>
                    <a:pt x="0" y="615950"/>
                  </a:lnTo>
                  <a:close/>
                  <a:moveTo>
                    <a:pt x="142240" y="615950"/>
                  </a:moveTo>
                  <a:lnTo>
                    <a:pt x="158750" y="615950"/>
                  </a:lnTo>
                  <a:lnTo>
                    <a:pt x="158750" y="13700795"/>
                  </a:lnTo>
                  <a:lnTo>
                    <a:pt x="142240" y="13700795"/>
                  </a:lnTo>
                  <a:lnTo>
                    <a:pt x="142240" y="615950"/>
                  </a:lnTo>
                  <a:close/>
                  <a:moveTo>
                    <a:pt x="435610" y="14267214"/>
                  </a:moveTo>
                  <a:lnTo>
                    <a:pt x="355600" y="14187205"/>
                  </a:lnTo>
                  <a:lnTo>
                    <a:pt x="643175" y="14187205"/>
                  </a:lnTo>
                  <a:lnTo>
                    <a:pt x="643175" y="14170695"/>
                  </a:lnTo>
                  <a:lnTo>
                    <a:pt x="339090" y="14170695"/>
                  </a:lnTo>
                  <a:lnTo>
                    <a:pt x="158750" y="13990355"/>
                  </a:lnTo>
                  <a:lnTo>
                    <a:pt x="158750" y="13700795"/>
                  </a:lnTo>
                  <a:lnTo>
                    <a:pt x="142240" y="13700795"/>
                  </a:lnTo>
                  <a:lnTo>
                    <a:pt x="142240" y="13973845"/>
                  </a:lnTo>
                  <a:lnTo>
                    <a:pt x="60960" y="13892566"/>
                  </a:lnTo>
                  <a:lnTo>
                    <a:pt x="60960" y="13700795"/>
                  </a:lnTo>
                  <a:lnTo>
                    <a:pt x="0" y="13700795"/>
                  </a:lnTo>
                  <a:lnTo>
                    <a:pt x="0" y="14328175"/>
                  </a:lnTo>
                  <a:lnTo>
                    <a:pt x="643175" y="14328175"/>
                  </a:lnTo>
                  <a:lnTo>
                    <a:pt x="643175" y="14267216"/>
                  </a:lnTo>
                  <a:lnTo>
                    <a:pt x="435610" y="14267216"/>
                  </a:lnTo>
                  <a:close/>
                  <a:moveTo>
                    <a:pt x="643175" y="14267214"/>
                  </a:moveTo>
                  <a:lnTo>
                    <a:pt x="1779195" y="14267214"/>
                  </a:lnTo>
                  <a:lnTo>
                    <a:pt x="1779195" y="14328175"/>
                  </a:lnTo>
                  <a:lnTo>
                    <a:pt x="643175" y="14328175"/>
                  </a:lnTo>
                  <a:lnTo>
                    <a:pt x="643175" y="14267214"/>
                  </a:lnTo>
                  <a:close/>
                  <a:moveTo>
                    <a:pt x="643175" y="14170695"/>
                  </a:moveTo>
                  <a:lnTo>
                    <a:pt x="1779195" y="14170695"/>
                  </a:lnTo>
                  <a:lnTo>
                    <a:pt x="1779195" y="14187205"/>
                  </a:lnTo>
                  <a:lnTo>
                    <a:pt x="643175" y="14187205"/>
                  </a:lnTo>
                  <a:lnTo>
                    <a:pt x="643175" y="14170695"/>
                  </a:lnTo>
                  <a:close/>
                  <a:moveTo>
                    <a:pt x="2387525" y="13700795"/>
                  </a:moveTo>
                  <a:lnTo>
                    <a:pt x="2326565" y="13700795"/>
                  </a:lnTo>
                  <a:lnTo>
                    <a:pt x="2326565" y="13892564"/>
                  </a:lnTo>
                  <a:lnTo>
                    <a:pt x="2246555" y="13972575"/>
                  </a:lnTo>
                  <a:lnTo>
                    <a:pt x="2246555" y="13700795"/>
                  </a:lnTo>
                  <a:lnTo>
                    <a:pt x="2230045" y="13700795"/>
                  </a:lnTo>
                  <a:lnTo>
                    <a:pt x="2230045" y="13987814"/>
                  </a:lnTo>
                  <a:lnTo>
                    <a:pt x="2047165" y="14170695"/>
                  </a:lnTo>
                  <a:lnTo>
                    <a:pt x="1776655" y="14170695"/>
                  </a:lnTo>
                  <a:lnTo>
                    <a:pt x="1776655" y="14187205"/>
                  </a:lnTo>
                  <a:lnTo>
                    <a:pt x="2030655" y="14187205"/>
                  </a:lnTo>
                  <a:lnTo>
                    <a:pt x="1950645" y="14267214"/>
                  </a:lnTo>
                  <a:lnTo>
                    <a:pt x="1776655" y="14267214"/>
                  </a:lnTo>
                  <a:lnTo>
                    <a:pt x="1776655" y="14328175"/>
                  </a:lnTo>
                  <a:lnTo>
                    <a:pt x="2386255" y="14328175"/>
                  </a:lnTo>
                  <a:lnTo>
                    <a:pt x="2387525" y="13700795"/>
                  </a:lnTo>
                  <a:close/>
                  <a:moveTo>
                    <a:pt x="2231315" y="615950"/>
                  </a:moveTo>
                  <a:lnTo>
                    <a:pt x="2247825" y="615950"/>
                  </a:lnTo>
                  <a:lnTo>
                    <a:pt x="2247825" y="13700795"/>
                  </a:lnTo>
                  <a:lnTo>
                    <a:pt x="2231315" y="13700795"/>
                  </a:lnTo>
                  <a:lnTo>
                    <a:pt x="2231315" y="615950"/>
                  </a:lnTo>
                  <a:close/>
                  <a:moveTo>
                    <a:pt x="2326565" y="615950"/>
                  </a:moveTo>
                  <a:lnTo>
                    <a:pt x="2387525" y="615950"/>
                  </a:lnTo>
                  <a:lnTo>
                    <a:pt x="2387525" y="13700795"/>
                  </a:lnTo>
                  <a:lnTo>
                    <a:pt x="2326565" y="13700795"/>
                  </a:lnTo>
                  <a:lnTo>
                    <a:pt x="2326565" y="615950"/>
                  </a:lnTo>
                  <a:close/>
                  <a:moveTo>
                    <a:pt x="1951915" y="60960"/>
                  </a:moveTo>
                  <a:lnTo>
                    <a:pt x="2031925" y="140970"/>
                  </a:lnTo>
                  <a:lnTo>
                    <a:pt x="1777925" y="140970"/>
                  </a:lnTo>
                  <a:lnTo>
                    <a:pt x="1777925" y="157480"/>
                  </a:lnTo>
                  <a:lnTo>
                    <a:pt x="2047165" y="157480"/>
                  </a:lnTo>
                  <a:lnTo>
                    <a:pt x="2230045" y="340360"/>
                  </a:lnTo>
                  <a:lnTo>
                    <a:pt x="2230045" y="615950"/>
                  </a:lnTo>
                  <a:lnTo>
                    <a:pt x="2246555" y="615950"/>
                  </a:lnTo>
                  <a:lnTo>
                    <a:pt x="2246555" y="356870"/>
                  </a:lnTo>
                  <a:lnTo>
                    <a:pt x="2326565" y="436880"/>
                  </a:lnTo>
                  <a:lnTo>
                    <a:pt x="2326565" y="617220"/>
                  </a:lnTo>
                  <a:lnTo>
                    <a:pt x="2387525" y="617220"/>
                  </a:lnTo>
                  <a:lnTo>
                    <a:pt x="2387525" y="0"/>
                  </a:lnTo>
                  <a:lnTo>
                    <a:pt x="1777925" y="0"/>
                  </a:lnTo>
                  <a:lnTo>
                    <a:pt x="1777925" y="60960"/>
                  </a:lnTo>
                  <a:lnTo>
                    <a:pt x="1951915" y="60960"/>
                  </a:lnTo>
                  <a:close/>
                  <a:moveTo>
                    <a:pt x="643175" y="140970"/>
                  </a:moveTo>
                  <a:lnTo>
                    <a:pt x="1779195" y="140970"/>
                  </a:lnTo>
                  <a:lnTo>
                    <a:pt x="1779195" y="157480"/>
                  </a:lnTo>
                  <a:lnTo>
                    <a:pt x="643175" y="157480"/>
                  </a:lnTo>
                  <a:lnTo>
                    <a:pt x="643175" y="140970"/>
                  </a:lnTo>
                  <a:close/>
                  <a:moveTo>
                    <a:pt x="643175" y="0"/>
                  </a:moveTo>
                  <a:lnTo>
                    <a:pt x="1779195" y="0"/>
                  </a:lnTo>
                  <a:lnTo>
                    <a:pt x="1779195" y="60960"/>
                  </a:lnTo>
                  <a:lnTo>
                    <a:pt x="643175" y="60960"/>
                  </a:lnTo>
                  <a:lnTo>
                    <a:pt x="643175" y="0"/>
                  </a:lnTo>
                  <a:close/>
                </a:path>
              </a:pathLst>
            </a:custGeom>
            <a:solidFill>
              <a:srgbClr val="EFF0F2"/>
            </a:solidFill>
          </p:spPr>
        </p:sp>
      </p:grpSp>
      <p:sp>
        <p:nvSpPr>
          <p:cNvPr id="15" name="TextBox 15"/>
          <p:cNvSpPr txBox="1"/>
          <p:nvPr/>
        </p:nvSpPr>
        <p:spPr>
          <a:xfrm>
            <a:off x="1822904" y="6705600"/>
            <a:ext cx="5416096" cy="846386"/>
          </a:xfrm>
          <a:prstGeom prst="rect">
            <a:avLst/>
          </a:prstGeom>
        </p:spPr>
        <p:txBody>
          <a:bodyPr wrap="square" lIns="0" tIns="0" rIns="0" bIns="0" rtlCol="0" anchor="t">
            <a:spAutoFit/>
          </a:bodyPr>
          <a:lstStyle/>
          <a:p>
            <a:pPr algn="ctr">
              <a:lnSpc>
                <a:spcPts val="2240"/>
              </a:lnSpc>
            </a:pPr>
            <a:r>
              <a:rPr lang="en-US" sz="1600" b="1" dirty="0">
                <a:solidFill>
                  <a:srgbClr val="5F5E5A"/>
                </a:solidFill>
                <a:latin typeface="Drukaatie Burti"/>
              </a:rPr>
              <a:t>A Virginia Readers' Choice (VRC) selection. To participate in Virginia Readers' Choice read at least four of the ten books on the VRC book list. Visit the library for more information</a:t>
            </a:r>
          </a:p>
        </p:txBody>
      </p:sp>
      <p:sp>
        <p:nvSpPr>
          <p:cNvPr id="17" name="AutoShape 17"/>
          <p:cNvSpPr/>
          <p:nvPr/>
        </p:nvSpPr>
        <p:spPr>
          <a:xfrm>
            <a:off x="0" y="1122446"/>
            <a:ext cx="7772400" cy="5228055"/>
          </a:xfrm>
          <a:prstGeom prst="rect">
            <a:avLst/>
          </a:prstGeom>
          <a:solidFill>
            <a:srgbClr val="D9D9D9"/>
          </a:solidFill>
        </p:spPr>
        <p:txBody>
          <a:bodyPr/>
          <a:lstStyle/>
          <a:p>
            <a:endParaRPr lang="en-US" dirty="0"/>
          </a:p>
        </p:txBody>
      </p:sp>
      <p:sp>
        <p:nvSpPr>
          <p:cNvPr id="18" name="TextBox 18"/>
          <p:cNvSpPr txBox="1"/>
          <p:nvPr/>
        </p:nvSpPr>
        <p:spPr>
          <a:xfrm>
            <a:off x="3109074" y="1323975"/>
            <a:ext cx="4411588" cy="4632037"/>
          </a:xfrm>
          <a:prstGeom prst="rect">
            <a:avLst/>
          </a:prstGeom>
        </p:spPr>
        <p:txBody>
          <a:bodyPr wrap="square" lIns="0" tIns="0" rIns="0" bIns="0" rtlCol="0" anchor="t">
            <a:spAutoFit/>
          </a:bodyPr>
          <a:lstStyle/>
          <a:p>
            <a:r>
              <a:rPr lang="en-US" sz="1500" dirty="0"/>
              <a:t>AND THEN THERE WERE SHOTS</a:t>
            </a:r>
            <a:r>
              <a:rPr lang="en-US" sz="1500" dirty="0"/>
              <a:t/>
            </a:r>
            <a:br>
              <a:rPr lang="en-US" sz="1500" dirty="0"/>
            </a:br>
            <a:r>
              <a:rPr lang="en-US" sz="1500" dirty="0"/>
              <a:t>Everybody</a:t>
            </a:r>
            <a:r>
              <a:rPr lang="en-US" sz="1500" dirty="0"/>
              <a:t/>
            </a:r>
            <a:br>
              <a:rPr lang="en-US" sz="1500" dirty="0"/>
            </a:br>
            <a:r>
              <a:rPr lang="en-US" sz="1500" dirty="0"/>
              <a:t>ran,</a:t>
            </a:r>
            <a:r>
              <a:rPr lang="en-US" sz="1500" dirty="0"/>
              <a:t/>
            </a:r>
            <a:br>
              <a:rPr lang="en-US" sz="1500" dirty="0"/>
            </a:br>
            <a:r>
              <a:rPr lang="en-US" sz="1500" dirty="0"/>
              <a:t>ducked, </a:t>
            </a:r>
            <a:r>
              <a:rPr lang="en-US" sz="1500" dirty="0"/>
              <a:t/>
            </a:r>
            <a:br>
              <a:rPr lang="en-US" sz="1500" dirty="0"/>
            </a:br>
            <a:r>
              <a:rPr lang="en-US" sz="1500" dirty="0"/>
              <a:t>hid, tucked</a:t>
            </a:r>
            <a:r>
              <a:rPr lang="en-US" sz="1500" dirty="0"/>
              <a:t/>
            </a:r>
            <a:br>
              <a:rPr lang="en-US" sz="1500" dirty="0"/>
            </a:br>
            <a:r>
              <a:rPr lang="en-US" sz="1500" dirty="0"/>
              <a:t>themselves tight.</a:t>
            </a:r>
            <a:r>
              <a:rPr lang="en-US" sz="1500" dirty="0"/>
              <a:t/>
            </a:r>
            <a:br>
              <a:rPr lang="en-US" sz="1500" dirty="0"/>
            </a:br>
            <a:r>
              <a:rPr lang="en-US" sz="800" dirty="0"/>
              <a:t/>
            </a:r>
            <a:br>
              <a:rPr lang="en-US" sz="800" dirty="0"/>
            </a:br>
            <a:r>
              <a:rPr lang="en-US" sz="1500" dirty="0"/>
              <a:t>Pressed our lips to the</a:t>
            </a:r>
            <a:r>
              <a:rPr lang="en-US" sz="1500" dirty="0"/>
              <a:t/>
            </a:r>
            <a:br>
              <a:rPr lang="en-US" sz="1500" dirty="0"/>
            </a:br>
            <a:r>
              <a:rPr lang="en-US" sz="1500" dirty="0"/>
              <a:t>pavement and prayed</a:t>
            </a:r>
            <a:r>
              <a:rPr lang="en-US" sz="1500" dirty="0"/>
              <a:t/>
            </a:r>
            <a:br>
              <a:rPr lang="en-US" sz="1500" dirty="0"/>
            </a:br>
            <a:r>
              <a:rPr lang="en-US" sz="1500" dirty="0"/>
              <a:t>the boom, followed by </a:t>
            </a:r>
            <a:r>
              <a:rPr lang="en-US" sz="1500" dirty="0"/>
              <a:t/>
            </a:r>
            <a:br>
              <a:rPr lang="en-US" sz="1500" dirty="0"/>
            </a:br>
            <a:r>
              <a:rPr lang="en-US" sz="1500" dirty="0"/>
              <a:t>the buzz of a bullet,</a:t>
            </a:r>
            <a:r>
              <a:rPr lang="en-US" sz="1500" dirty="0"/>
              <a:t/>
            </a:r>
            <a:br>
              <a:rPr lang="en-US" sz="1500" dirty="0"/>
            </a:br>
            <a:r>
              <a:rPr lang="en-US" sz="1500" dirty="0"/>
              <a:t>didn't meet us.</a:t>
            </a:r>
            <a:r>
              <a:rPr lang="en-US" sz="1500" dirty="0"/>
              <a:t/>
            </a:r>
            <a:br>
              <a:rPr lang="en-US" sz="1500" dirty="0"/>
            </a:br>
            <a:r>
              <a:rPr lang="en-US" sz="800" dirty="0"/>
              <a:t/>
            </a:r>
            <a:br>
              <a:rPr lang="en-US" sz="800" dirty="0"/>
            </a:br>
            <a:r>
              <a:rPr lang="en-US" sz="1500" dirty="0"/>
              <a:t>After Will's brother is shot in a gang crime, he knows the next steps. Don't cry. Don't snitch. Get revenge. So he gets in the lift with Shawn's gun, determined to follow The Rules. Only when the lift door opens, Buck walks in, Will's friend who died years ago. And Dani, who was shot years before that. As more people from his past arrive, Will has to ask himself if he really knows what he's doing</a:t>
            </a:r>
            <a:r>
              <a:rPr lang="en-US" sz="1500" dirty="0" smtClean="0"/>
              <a:t>.</a:t>
            </a:r>
            <a:endParaRPr lang="en-US" sz="1500" dirty="0">
              <a:solidFill>
                <a:srgbClr val="000000"/>
              </a:solidFill>
              <a:latin typeface="Franklin Gothic Medium" charset="0"/>
              <a:ea typeface="Franklin Gothic Medium" charset="0"/>
              <a:cs typeface="Franklin Gothic Medium" charset="0"/>
            </a:endParaRPr>
          </a:p>
        </p:txBody>
      </p:sp>
      <p:sp>
        <p:nvSpPr>
          <p:cNvPr id="19" name="TextBox 19"/>
          <p:cNvSpPr txBox="1"/>
          <p:nvPr/>
        </p:nvSpPr>
        <p:spPr>
          <a:xfrm>
            <a:off x="216851" y="5171926"/>
            <a:ext cx="2695485" cy="743793"/>
          </a:xfrm>
          <a:prstGeom prst="rect">
            <a:avLst/>
          </a:prstGeom>
        </p:spPr>
        <p:txBody>
          <a:bodyPr lIns="0" tIns="0" rIns="0" bIns="0" rtlCol="0" anchor="t">
            <a:spAutoFit/>
          </a:bodyPr>
          <a:lstStyle/>
          <a:p>
            <a:pPr algn="ctr">
              <a:lnSpc>
                <a:spcPts val="1852"/>
              </a:lnSpc>
            </a:pPr>
            <a:r>
              <a:rPr lang="en-US" sz="1600" b="1" dirty="0" smtClean="0">
                <a:solidFill>
                  <a:srgbClr val="000000"/>
                </a:solidFill>
                <a:latin typeface="Raleway"/>
              </a:rPr>
              <a:t>Long Way Down</a:t>
            </a:r>
            <a:endParaRPr lang="en-US" sz="1600" b="1" dirty="0">
              <a:solidFill>
                <a:srgbClr val="000000"/>
              </a:solidFill>
              <a:latin typeface="Raleway"/>
            </a:endParaRPr>
          </a:p>
          <a:p>
            <a:pPr algn="ctr">
              <a:lnSpc>
                <a:spcPts val="1852"/>
              </a:lnSpc>
            </a:pPr>
            <a:r>
              <a:rPr lang="en-US" sz="1428" b="1" dirty="0">
                <a:solidFill>
                  <a:srgbClr val="000000"/>
                </a:solidFill>
                <a:latin typeface="Raleway"/>
              </a:rPr>
              <a:t>By: </a:t>
            </a:r>
            <a:r>
              <a:rPr lang="en-US" sz="1428" b="1" dirty="0" smtClean="0">
                <a:solidFill>
                  <a:srgbClr val="000000"/>
                </a:solidFill>
                <a:latin typeface="Raleway"/>
              </a:rPr>
              <a:t>Jason Reynolds</a:t>
            </a:r>
            <a:endParaRPr lang="en-US" sz="1323" b="1" dirty="0">
              <a:solidFill>
                <a:srgbClr val="000000"/>
              </a:solidFill>
              <a:latin typeface="Raleway"/>
            </a:endParaRPr>
          </a:p>
          <a:p>
            <a:pPr algn="ctr">
              <a:lnSpc>
                <a:spcPts val="2000"/>
              </a:lnSpc>
            </a:pPr>
            <a:r>
              <a:rPr lang="en-US" sz="1428" b="1" dirty="0">
                <a:solidFill>
                  <a:srgbClr val="000000"/>
                </a:solidFill>
                <a:latin typeface="Raleway"/>
              </a:rPr>
              <a:t>Call #: </a:t>
            </a:r>
            <a:r>
              <a:rPr lang="en-US" sz="1428" b="1" dirty="0" smtClean="0">
                <a:solidFill>
                  <a:srgbClr val="000000"/>
                </a:solidFill>
                <a:latin typeface="Raleway"/>
              </a:rPr>
              <a:t>FIC REY</a:t>
            </a:r>
            <a:endParaRPr lang="en-US" sz="1428" b="1" dirty="0">
              <a:solidFill>
                <a:srgbClr val="000000"/>
              </a:solidFill>
              <a:latin typeface="Raleway"/>
            </a:endParaRPr>
          </a:p>
        </p:txBody>
      </p:sp>
      <p:pic>
        <p:nvPicPr>
          <p:cNvPr id="21" name="Picture 21"/>
          <p:cNvPicPr>
            <a:picLocks noChangeAspect="1"/>
          </p:cNvPicPr>
          <p:nvPr/>
        </p:nvPicPr>
        <p:blipFill>
          <a:blip r:embed="rId3"/>
          <a:srcRect/>
          <a:stretch>
            <a:fillRect/>
          </a:stretch>
        </p:blipFill>
        <p:spPr>
          <a:xfrm>
            <a:off x="457200" y="6512284"/>
            <a:ext cx="1023267" cy="1183916"/>
          </a:xfrm>
          <a:prstGeom prst="rect">
            <a:avLst/>
          </a:prstGeom>
        </p:spPr>
      </p:pic>
      <p:pic>
        <p:nvPicPr>
          <p:cNvPr id="31" name="Picture 8" descr="elated image"/>
          <p:cNvPicPr>
            <a:picLocks noChangeAspect="1" noChangeArrowheads="1"/>
          </p:cNvPicPr>
          <p:nvPr/>
        </p:nvPicPr>
        <p:blipFill>
          <a:blip r:embed="rId4">
            <a:alphaModFix amt="70000"/>
            <a:extLst>
              <a:ext uri="{28A0092B-C50C-407E-A947-70E740481C1C}">
                <a14:useLocalDpi xmlns:a14="http://schemas.microsoft.com/office/drawing/2010/main" val="0"/>
              </a:ext>
            </a:extLst>
          </a:blip>
          <a:srcRect/>
          <a:stretch>
            <a:fillRect/>
          </a:stretch>
        </p:blipFill>
        <p:spPr bwMode="auto">
          <a:xfrm rot="20604345">
            <a:off x="127491" y="117022"/>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elated image"/>
          <p:cNvPicPr>
            <a:picLocks noChangeAspect="1" noChangeArrowheads="1"/>
          </p:cNvPicPr>
          <p:nvPr/>
        </p:nvPicPr>
        <p:blipFill>
          <a:blip r:embed="rId4">
            <a:alphaModFix amt="70000"/>
            <a:extLst>
              <a:ext uri="{28A0092B-C50C-407E-A947-70E740481C1C}">
                <a14:useLocalDpi xmlns:a14="http://schemas.microsoft.com/office/drawing/2010/main" val="0"/>
              </a:ext>
            </a:extLst>
          </a:blip>
          <a:srcRect/>
          <a:stretch>
            <a:fillRect/>
          </a:stretch>
        </p:blipFill>
        <p:spPr bwMode="auto">
          <a:xfrm rot="1097033">
            <a:off x="6622156" y="129558"/>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https://images-na.ssl-images-amazon.com/images/I/8181KH0VR7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153" y="1448519"/>
            <a:ext cx="2420047" cy="365688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https://images-na.ssl-images-amazon.com/images/I/51Mm5EBtrpL._SX340_BO1,204,203,200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9701" y="8005968"/>
            <a:ext cx="1299211" cy="189563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descr="https://images-na.ssl-images-amazon.com/images/I/51TECFnAT4L._SX329_BO1,204,203,200_.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6130" y="8001677"/>
            <a:ext cx="1251088" cy="188608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8" descr="https://images-na.ssl-images-amazon.com/images/I/51wfDsq20s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66450" y="8014835"/>
            <a:ext cx="1354212" cy="186530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0" descr="https://images-na.ssl-images-amazon.com/images/I/81vurbvn9AL.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18378" y="8001677"/>
            <a:ext cx="1253785" cy="18784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s://prodimage.images-bn.com/pimages/9780316384902_p0_v1_s550x406.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7984631"/>
            <a:ext cx="1296435" cy="191401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50146" y="5998102"/>
            <a:ext cx="5303054" cy="338554"/>
          </a:xfrm>
          <a:prstGeom prst="rect">
            <a:avLst/>
          </a:prstGeom>
          <a:ln>
            <a:solidFill>
              <a:schemeClr val="accent1"/>
            </a:solidFill>
          </a:ln>
        </p:spPr>
        <p:txBody>
          <a:bodyPr wrap="square">
            <a:spAutoFit/>
          </a:bodyPr>
          <a:lstStyle/>
          <a:p>
            <a:r>
              <a:rPr lang="en-US" sz="1600" dirty="0"/>
              <a:t>This haunting, lyrical, powerful verse novel will blow you away</a:t>
            </a:r>
          </a:p>
        </p:txBody>
      </p:sp>
    </p:spTree>
    <p:extLst>
      <p:ext uri="{BB962C8B-B14F-4D97-AF65-F5344CB8AC3E}">
        <p14:creationId xmlns:p14="http://schemas.microsoft.com/office/powerpoint/2010/main" val="658329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4726" y="106201"/>
            <a:ext cx="6822948" cy="1025922"/>
          </a:xfrm>
          <a:prstGeom prst="rect">
            <a:avLst/>
          </a:prstGeom>
        </p:spPr>
        <p:txBody>
          <a:bodyPr wrap="square" lIns="0" tIns="0" rIns="0" bIns="0" rtlCol="0" anchor="t">
            <a:spAutoFit/>
          </a:bodyPr>
          <a:lstStyle/>
          <a:p>
            <a:pPr algn="ctr">
              <a:lnSpc>
                <a:spcPts val="4333"/>
              </a:lnSpc>
            </a:pPr>
            <a:r>
              <a:rPr lang="en-US" sz="3771" dirty="0">
                <a:solidFill>
                  <a:srgbClr val="5F5E5A"/>
                </a:solidFill>
                <a:latin typeface="Drukaatie Burti"/>
              </a:rPr>
              <a:t>POTTY POST</a:t>
            </a:r>
          </a:p>
          <a:p>
            <a:pPr algn="ctr">
              <a:lnSpc>
                <a:spcPts val="3679"/>
              </a:lnSpc>
            </a:pPr>
            <a:r>
              <a:rPr lang="en-US" sz="2800" dirty="0" smtClean="0">
                <a:solidFill>
                  <a:srgbClr val="5F5E5A"/>
                </a:solidFill>
                <a:latin typeface="Drukaatie Burti"/>
              </a:rPr>
              <a:t>IN-</a:t>
            </a:r>
            <a:r>
              <a:rPr lang="en-US" sz="2800" dirty="0">
                <a:solidFill>
                  <a:srgbClr val="5F5E5A"/>
                </a:solidFill>
                <a:latin typeface="Drukaatie Burti"/>
              </a:rPr>
              <a:t>"STALL"-MENT</a:t>
            </a:r>
          </a:p>
        </p:txBody>
      </p:sp>
      <p:grpSp>
        <p:nvGrpSpPr>
          <p:cNvPr id="13" name="Group 13"/>
          <p:cNvGrpSpPr/>
          <p:nvPr/>
        </p:nvGrpSpPr>
        <p:grpSpPr>
          <a:xfrm rot="5400000">
            <a:off x="3171007" y="2813620"/>
            <a:ext cx="1527689" cy="8601451"/>
            <a:chOff x="0" y="0"/>
            <a:chExt cx="2387525" cy="14328175"/>
          </a:xfrm>
        </p:grpSpPr>
        <p:sp>
          <p:nvSpPr>
            <p:cNvPr id="14" name="Freeform 14"/>
            <p:cNvSpPr/>
            <p:nvPr/>
          </p:nvSpPr>
          <p:spPr>
            <a:xfrm>
              <a:off x="0" y="0"/>
              <a:ext cx="2387525" cy="14328175"/>
            </a:xfrm>
            <a:custGeom>
              <a:avLst/>
              <a:gdLst/>
              <a:ahLst/>
              <a:cxnLst/>
              <a:rect l="l" t="t" r="r" b="b"/>
              <a:pathLst>
                <a:path w="2387525" h="14328175">
                  <a:moveTo>
                    <a:pt x="60960" y="435610"/>
                  </a:moveTo>
                  <a:lnTo>
                    <a:pt x="142240" y="354330"/>
                  </a:lnTo>
                  <a:lnTo>
                    <a:pt x="142240" y="615950"/>
                  </a:lnTo>
                  <a:lnTo>
                    <a:pt x="158750" y="615950"/>
                  </a:lnTo>
                  <a:lnTo>
                    <a:pt x="158750" y="339090"/>
                  </a:lnTo>
                  <a:lnTo>
                    <a:pt x="340360" y="157480"/>
                  </a:lnTo>
                  <a:lnTo>
                    <a:pt x="643175" y="157480"/>
                  </a:lnTo>
                  <a:lnTo>
                    <a:pt x="643175" y="140970"/>
                  </a:lnTo>
                  <a:lnTo>
                    <a:pt x="355600" y="140970"/>
                  </a:lnTo>
                  <a:lnTo>
                    <a:pt x="435610" y="60960"/>
                  </a:lnTo>
                  <a:lnTo>
                    <a:pt x="643175" y="60960"/>
                  </a:lnTo>
                  <a:lnTo>
                    <a:pt x="643175" y="0"/>
                  </a:lnTo>
                  <a:lnTo>
                    <a:pt x="0" y="0"/>
                  </a:lnTo>
                  <a:lnTo>
                    <a:pt x="0" y="615950"/>
                  </a:lnTo>
                  <a:lnTo>
                    <a:pt x="60960" y="615950"/>
                  </a:lnTo>
                  <a:lnTo>
                    <a:pt x="60960" y="435610"/>
                  </a:lnTo>
                  <a:close/>
                  <a:moveTo>
                    <a:pt x="0" y="615950"/>
                  </a:moveTo>
                  <a:lnTo>
                    <a:pt x="60960" y="615950"/>
                  </a:lnTo>
                  <a:lnTo>
                    <a:pt x="60960" y="13700795"/>
                  </a:lnTo>
                  <a:lnTo>
                    <a:pt x="0" y="13700795"/>
                  </a:lnTo>
                  <a:lnTo>
                    <a:pt x="0" y="615950"/>
                  </a:lnTo>
                  <a:close/>
                  <a:moveTo>
                    <a:pt x="142240" y="615950"/>
                  </a:moveTo>
                  <a:lnTo>
                    <a:pt x="158750" y="615950"/>
                  </a:lnTo>
                  <a:lnTo>
                    <a:pt x="158750" y="13700795"/>
                  </a:lnTo>
                  <a:lnTo>
                    <a:pt x="142240" y="13700795"/>
                  </a:lnTo>
                  <a:lnTo>
                    <a:pt x="142240" y="615950"/>
                  </a:lnTo>
                  <a:close/>
                  <a:moveTo>
                    <a:pt x="435610" y="14267214"/>
                  </a:moveTo>
                  <a:lnTo>
                    <a:pt x="355600" y="14187205"/>
                  </a:lnTo>
                  <a:lnTo>
                    <a:pt x="643175" y="14187205"/>
                  </a:lnTo>
                  <a:lnTo>
                    <a:pt x="643175" y="14170695"/>
                  </a:lnTo>
                  <a:lnTo>
                    <a:pt x="339090" y="14170695"/>
                  </a:lnTo>
                  <a:lnTo>
                    <a:pt x="158750" y="13990355"/>
                  </a:lnTo>
                  <a:lnTo>
                    <a:pt x="158750" y="13700795"/>
                  </a:lnTo>
                  <a:lnTo>
                    <a:pt x="142240" y="13700795"/>
                  </a:lnTo>
                  <a:lnTo>
                    <a:pt x="142240" y="13973845"/>
                  </a:lnTo>
                  <a:lnTo>
                    <a:pt x="60960" y="13892566"/>
                  </a:lnTo>
                  <a:lnTo>
                    <a:pt x="60960" y="13700795"/>
                  </a:lnTo>
                  <a:lnTo>
                    <a:pt x="0" y="13700795"/>
                  </a:lnTo>
                  <a:lnTo>
                    <a:pt x="0" y="14328175"/>
                  </a:lnTo>
                  <a:lnTo>
                    <a:pt x="643175" y="14328175"/>
                  </a:lnTo>
                  <a:lnTo>
                    <a:pt x="643175" y="14267216"/>
                  </a:lnTo>
                  <a:lnTo>
                    <a:pt x="435610" y="14267216"/>
                  </a:lnTo>
                  <a:close/>
                  <a:moveTo>
                    <a:pt x="643175" y="14267214"/>
                  </a:moveTo>
                  <a:lnTo>
                    <a:pt x="1779195" y="14267214"/>
                  </a:lnTo>
                  <a:lnTo>
                    <a:pt x="1779195" y="14328175"/>
                  </a:lnTo>
                  <a:lnTo>
                    <a:pt x="643175" y="14328175"/>
                  </a:lnTo>
                  <a:lnTo>
                    <a:pt x="643175" y="14267214"/>
                  </a:lnTo>
                  <a:close/>
                  <a:moveTo>
                    <a:pt x="643175" y="14170695"/>
                  </a:moveTo>
                  <a:lnTo>
                    <a:pt x="1779195" y="14170695"/>
                  </a:lnTo>
                  <a:lnTo>
                    <a:pt x="1779195" y="14187205"/>
                  </a:lnTo>
                  <a:lnTo>
                    <a:pt x="643175" y="14187205"/>
                  </a:lnTo>
                  <a:lnTo>
                    <a:pt x="643175" y="14170695"/>
                  </a:lnTo>
                  <a:close/>
                  <a:moveTo>
                    <a:pt x="2387525" y="13700795"/>
                  </a:moveTo>
                  <a:lnTo>
                    <a:pt x="2326565" y="13700795"/>
                  </a:lnTo>
                  <a:lnTo>
                    <a:pt x="2326565" y="13892564"/>
                  </a:lnTo>
                  <a:lnTo>
                    <a:pt x="2246555" y="13972575"/>
                  </a:lnTo>
                  <a:lnTo>
                    <a:pt x="2246555" y="13700795"/>
                  </a:lnTo>
                  <a:lnTo>
                    <a:pt x="2230045" y="13700795"/>
                  </a:lnTo>
                  <a:lnTo>
                    <a:pt x="2230045" y="13987814"/>
                  </a:lnTo>
                  <a:lnTo>
                    <a:pt x="2047165" y="14170695"/>
                  </a:lnTo>
                  <a:lnTo>
                    <a:pt x="1776655" y="14170695"/>
                  </a:lnTo>
                  <a:lnTo>
                    <a:pt x="1776655" y="14187205"/>
                  </a:lnTo>
                  <a:lnTo>
                    <a:pt x="2030655" y="14187205"/>
                  </a:lnTo>
                  <a:lnTo>
                    <a:pt x="1950645" y="14267214"/>
                  </a:lnTo>
                  <a:lnTo>
                    <a:pt x="1776655" y="14267214"/>
                  </a:lnTo>
                  <a:lnTo>
                    <a:pt x="1776655" y="14328175"/>
                  </a:lnTo>
                  <a:lnTo>
                    <a:pt x="2386255" y="14328175"/>
                  </a:lnTo>
                  <a:lnTo>
                    <a:pt x="2387525" y="13700795"/>
                  </a:lnTo>
                  <a:close/>
                  <a:moveTo>
                    <a:pt x="2231315" y="615950"/>
                  </a:moveTo>
                  <a:lnTo>
                    <a:pt x="2247825" y="615950"/>
                  </a:lnTo>
                  <a:lnTo>
                    <a:pt x="2247825" y="13700795"/>
                  </a:lnTo>
                  <a:lnTo>
                    <a:pt x="2231315" y="13700795"/>
                  </a:lnTo>
                  <a:lnTo>
                    <a:pt x="2231315" y="615950"/>
                  </a:lnTo>
                  <a:close/>
                  <a:moveTo>
                    <a:pt x="2326565" y="615950"/>
                  </a:moveTo>
                  <a:lnTo>
                    <a:pt x="2387525" y="615950"/>
                  </a:lnTo>
                  <a:lnTo>
                    <a:pt x="2387525" y="13700795"/>
                  </a:lnTo>
                  <a:lnTo>
                    <a:pt x="2326565" y="13700795"/>
                  </a:lnTo>
                  <a:lnTo>
                    <a:pt x="2326565" y="615950"/>
                  </a:lnTo>
                  <a:close/>
                  <a:moveTo>
                    <a:pt x="1951915" y="60960"/>
                  </a:moveTo>
                  <a:lnTo>
                    <a:pt x="2031925" y="140970"/>
                  </a:lnTo>
                  <a:lnTo>
                    <a:pt x="1777925" y="140970"/>
                  </a:lnTo>
                  <a:lnTo>
                    <a:pt x="1777925" y="157480"/>
                  </a:lnTo>
                  <a:lnTo>
                    <a:pt x="2047165" y="157480"/>
                  </a:lnTo>
                  <a:lnTo>
                    <a:pt x="2230045" y="340360"/>
                  </a:lnTo>
                  <a:lnTo>
                    <a:pt x="2230045" y="615950"/>
                  </a:lnTo>
                  <a:lnTo>
                    <a:pt x="2246555" y="615950"/>
                  </a:lnTo>
                  <a:lnTo>
                    <a:pt x="2246555" y="356870"/>
                  </a:lnTo>
                  <a:lnTo>
                    <a:pt x="2326565" y="436880"/>
                  </a:lnTo>
                  <a:lnTo>
                    <a:pt x="2326565" y="617220"/>
                  </a:lnTo>
                  <a:lnTo>
                    <a:pt x="2387525" y="617220"/>
                  </a:lnTo>
                  <a:lnTo>
                    <a:pt x="2387525" y="0"/>
                  </a:lnTo>
                  <a:lnTo>
                    <a:pt x="1777925" y="0"/>
                  </a:lnTo>
                  <a:lnTo>
                    <a:pt x="1777925" y="60960"/>
                  </a:lnTo>
                  <a:lnTo>
                    <a:pt x="1951915" y="60960"/>
                  </a:lnTo>
                  <a:close/>
                  <a:moveTo>
                    <a:pt x="643175" y="140970"/>
                  </a:moveTo>
                  <a:lnTo>
                    <a:pt x="1779195" y="140970"/>
                  </a:lnTo>
                  <a:lnTo>
                    <a:pt x="1779195" y="157480"/>
                  </a:lnTo>
                  <a:lnTo>
                    <a:pt x="643175" y="157480"/>
                  </a:lnTo>
                  <a:lnTo>
                    <a:pt x="643175" y="140970"/>
                  </a:lnTo>
                  <a:close/>
                  <a:moveTo>
                    <a:pt x="643175" y="0"/>
                  </a:moveTo>
                  <a:lnTo>
                    <a:pt x="1779195" y="0"/>
                  </a:lnTo>
                  <a:lnTo>
                    <a:pt x="1779195" y="60960"/>
                  </a:lnTo>
                  <a:lnTo>
                    <a:pt x="643175" y="60960"/>
                  </a:lnTo>
                  <a:lnTo>
                    <a:pt x="643175" y="0"/>
                  </a:lnTo>
                  <a:close/>
                </a:path>
              </a:pathLst>
            </a:custGeom>
            <a:solidFill>
              <a:srgbClr val="EFF0F2"/>
            </a:solidFill>
          </p:spPr>
        </p:sp>
      </p:grpSp>
      <p:sp>
        <p:nvSpPr>
          <p:cNvPr id="15" name="TextBox 15"/>
          <p:cNvSpPr txBox="1"/>
          <p:nvPr/>
        </p:nvSpPr>
        <p:spPr>
          <a:xfrm>
            <a:off x="1822904" y="6705600"/>
            <a:ext cx="5416096" cy="846386"/>
          </a:xfrm>
          <a:prstGeom prst="rect">
            <a:avLst/>
          </a:prstGeom>
        </p:spPr>
        <p:txBody>
          <a:bodyPr wrap="square" lIns="0" tIns="0" rIns="0" bIns="0" rtlCol="0" anchor="t">
            <a:spAutoFit/>
          </a:bodyPr>
          <a:lstStyle/>
          <a:p>
            <a:pPr algn="ctr">
              <a:lnSpc>
                <a:spcPts val="2240"/>
              </a:lnSpc>
            </a:pPr>
            <a:r>
              <a:rPr lang="en-US" sz="1600" b="1" dirty="0">
                <a:solidFill>
                  <a:srgbClr val="5F5E5A"/>
                </a:solidFill>
                <a:latin typeface="Drukaatie Burti"/>
              </a:rPr>
              <a:t>A Virginia Readers' Choice (VRC) selection. To participate in Virginia Readers' Choice read at least four of the ten books on the VRC book list. Visit the library for more information</a:t>
            </a:r>
          </a:p>
        </p:txBody>
      </p:sp>
      <p:sp>
        <p:nvSpPr>
          <p:cNvPr id="17" name="AutoShape 17"/>
          <p:cNvSpPr/>
          <p:nvPr/>
        </p:nvSpPr>
        <p:spPr>
          <a:xfrm>
            <a:off x="0" y="1122446"/>
            <a:ext cx="7772400" cy="5228055"/>
          </a:xfrm>
          <a:prstGeom prst="rect">
            <a:avLst/>
          </a:prstGeom>
          <a:solidFill>
            <a:srgbClr val="D9D9D9"/>
          </a:solidFill>
        </p:spPr>
      </p:sp>
      <p:sp>
        <p:nvSpPr>
          <p:cNvPr id="18" name="TextBox 18"/>
          <p:cNvSpPr txBox="1"/>
          <p:nvPr/>
        </p:nvSpPr>
        <p:spPr>
          <a:xfrm>
            <a:off x="3140936" y="1323975"/>
            <a:ext cx="4326663" cy="4847481"/>
          </a:xfrm>
          <a:prstGeom prst="rect">
            <a:avLst/>
          </a:prstGeom>
        </p:spPr>
        <p:txBody>
          <a:bodyPr wrap="square" lIns="0" tIns="0" rIns="0" bIns="0" rtlCol="0" anchor="t">
            <a:spAutoFit/>
          </a:bodyPr>
          <a:lstStyle/>
          <a:p>
            <a:r>
              <a:rPr lang="en-US" sz="1500" i="1" dirty="0"/>
              <a:t>Before Mina, my life was like a completed jigsaw puzzle but Mina has pushed the puzzle onto the floor. I have to start all over again, figuring out where the pieces go.</a:t>
            </a:r>
            <a:r>
              <a:rPr lang="en-US" sz="1500" dirty="0"/>
              <a:t/>
            </a:r>
            <a:br>
              <a:rPr lang="en-US" sz="1500" dirty="0"/>
            </a:br>
            <a:r>
              <a:rPr lang="en-US" sz="1500" dirty="0"/>
              <a:t/>
            </a:r>
            <a:br>
              <a:rPr lang="en-US" sz="1500" dirty="0"/>
            </a:br>
            <a:r>
              <a:rPr lang="en-US" sz="1500" dirty="0"/>
              <a:t>When Michael meets Mina, they are at a rally for refugees - standing on opposite sides.</a:t>
            </a:r>
            <a:br>
              <a:rPr lang="en-US" sz="1500" dirty="0"/>
            </a:br>
            <a:r>
              <a:rPr lang="en-US" sz="1500" dirty="0"/>
              <a:t/>
            </a:r>
            <a:br>
              <a:rPr lang="en-US" sz="1500" dirty="0"/>
            </a:br>
            <a:r>
              <a:rPr lang="en-US" sz="1500" dirty="0"/>
              <a:t>Mina fled Afghanistan with her mother via a refugee camp, a leaky boat and a detention </a:t>
            </a:r>
            <a:r>
              <a:rPr lang="en-US" sz="1500" dirty="0" err="1"/>
              <a:t>centre</a:t>
            </a:r>
            <a:r>
              <a:rPr lang="en-US" sz="1500" dirty="0"/>
              <a:t>.</a:t>
            </a:r>
            <a:br>
              <a:rPr lang="en-US" sz="1500" dirty="0"/>
            </a:br>
            <a:r>
              <a:rPr lang="en-US" sz="1500" dirty="0"/>
              <a:t/>
            </a:r>
            <a:br>
              <a:rPr lang="en-US" sz="1500" dirty="0"/>
            </a:br>
            <a:r>
              <a:rPr lang="en-US" sz="1500" dirty="0"/>
              <a:t>Michael's parents have founded a new political party called Aussie Values.</a:t>
            </a:r>
            <a:br>
              <a:rPr lang="en-US" sz="1500" dirty="0"/>
            </a:br>
            <a:r>
              <a:rPr lang="en-US" sz="1500" dirty="0"/>
              <a:t/>
            </a:r>
            <a:br>
              <a:rPr lang="en-US" sz="1500" dirty="0"/>
            </a:br>
            <a:r>
              <a:rPr lang="en-US" sz="1500" dirty="0"/>
              <a:t>They want to stop the boats. </a:t>
            </a:r>
            <a:br>
              <a:rPr lang="en-US" sz="1500" dirty="0"/>
            </a:br>
            <a:r>
              <a:rPr lang="en-US" sz="1500" dirty="0"/>
              <a:t>Mina wants to stop the hate.</a:t>
            </a:r>
            <a:br>
              <a:rPr lang="en-US" sz="1500" dirty="0"/>
            </a:br>
            <a:r>
              <a:rPr lang="en-US" sz="1500" dirty="0"/>
              <a:t/>
            </a:r>
            <a:br>
              <a:rPr lang="en-US" sz="1500" dirty="0"/>
            </a:br>
            <a:r>
              <a:rPr lang="en-US" sz="1500" dirty="0"/>
              <a:t>When Mina wins a scholarship to Michael's private school, their lives crash together blindingly.</a:t>
            </a:r>
            <a:br>
              <a:rPr lang="en-US" sz="1500" dirty="0"/>
            </a:br>
            <a:r>
              <a:rPr lang="en-US" sz="1500" dirty="0"/>
              <a:t/>
            </a:r>
            <a:br>
              <a:rPr lang="en-US" sz="1500" dirty="0"/>
            </a:br>
            <a:r>
              <a:rPr lang="en-US" sz="1500" dirty="0"/>
              <a:t>A novel for anyone who wants to fight for love, and against injustice. </a:t>
            </a:r>
            <a:endParaRPr lang="en-US" sz="1500" dirty="0">
              <a:solidFill>
                <a:srgbClr val="000000"/>
              </a:solidFill>
              <a:latin typeface="Franklin Gothic Medium" charset="0"/>
              <a:ea typeface="Franklin Gothic Medium" charset="0"/>
              <a:cs typeface="Franklin Gothic Medium" charset="0"/>
            </a:endParaRPr>
          </a:p>
        </p:txBody>
      </p:sp>
      <p:sp>
        <p:nvSpPr>
          <p:cNvPr id="19" name="TextBox 19"/>
          <p:cNvSpPr txBox="1"/>
          <p:nvPr/>
        </p:nvSpPr>
        <p:spPr>
          <a:xfrm>
            <a:off x="216851" y="5171926"/>
            <a:ext cx="2695485" cy="743793"/>
          </a:xfrm>
          <a:prstGeom prst="rect">
            <a:avLst/>
          </a:prstGeom>
        </p:spPr>
        <p:txBody>
          <a:bodyPr lIns="0" tIns="0" rIns="0" bIns="0" rtlCol="0" anchor="t">
            <a:spAutoFit/>
          </a:bodyPr>
          <a:lstStyle/>
          <a:p>
            <a:pPr algn="ctr">
              <a:lnSpc>
                <a:spcPts val="1852"/>
              </a:lnSpc>
            </a:pPr>
            <a:r>
              <a:rPr lang="en-US" sz="1600" b="1" dirty="0" smtClean="0">
                <a:solidFill>
                  <a:srgbClr val="000000"/>
                </a:solidFill>
                <a:latin typeface="Raleway"/>
              </a:rPr>
              <a:t>The Lines We Cross</a:t>
            </a:r>
            <a:endParaRPr lang="en-US" sz="1600" b="1" dirty="0">
              <a:solidFill>
                <a:srgbClr val="000000"/>
              </a:solidFill>
              <a:latin typeface="Raleway"/>
            </a:endParaRPr>
          </a:p>
          <a:p>
            <a:pPr algn="ctr">
              <a:lnSpc>
                <a:spcPts val="1852"/>
              </a:lnSpc>
            </a:pPr>
            <a:r>
              <a:rPr lang="en-US" sz="1428" b="1" dirty="0">
                <a:solidFill>
                  <a:srgbClr val="000000"/>
                </a:solidFill>
                <a:latin typeface="Raleway"/>
              </a:rPr>
              <a:t>By: </a:t>
            </a:r>
            <a:r>
              <a:rPr lang="en-US" sz="1428" b="1" dirty="0" err="1" smtClean="0">
                <a:solidFill>
                  <a:srgbClr val="000000"/>
                </a:solidFill>
                <a:latin typeface="Raleway"/>
              </a:rPr>
              <a:t>Randa</a:t>
            </a:r>
            <a:r>
              <a:rPr lang="en-US" sz="1428" b="1" dirty="0" smtClean="0">
                <a:solidFill>
                  <a:srgbClr val="000000"/>
                </a:solidFill>
                <a:latin typeface="Raleway"/>
              </a:rPr>
              <a:t> Abdel-Fattah</a:t>
            </a:r>
            <a:endParaRPr lang="en-US" sz="1323" b="1" dirty="0">
              <a:solidFill>
                <a:srgbClr val="000000"/>
              </a:solidFill>
              <a:latin typeface="Raleway"/>
            </a:endParaRPr>
          </a:p>
          <a:p>
            <a:pPr algn="ctr">
              <a:lnSpc>
                <a:spcPts val="2000"/>
              </a:lnSpc>
            </a:pPr>
            <a:r>
              <a:rPr lang="en-US" sz="1428" b="1" dirty="0">
                <a:solidFill>
                  <a:srgbClr val="000000"/>
                </a:solidFill>
                <a:latin typeface="Raleway"/>
              </a:rPr>
              <a:t>Call #: </a:t>
            </a:r>
            <a:r>
              <a:rPr lang="en-US" sz="1428" b="1" dirty="0" smtClean="0">
                <a:solidFill>
                  <a:srgbClr val="000000"/>
                </a:solidFill>
                <a:latin typeface="Raleway"/>
              </a:rPr>
              <a:t>FIC </a:t>
            </a:r>
            <a:r>
              <a:rPr lang="en-US" sz="1428" b="1" dirty="0" smtClean="0">
                <a:solidFill>
                  <a:srgbClr val="000000"/>
                </a:solidFill>
                <a:latin typeface="Raleway"/>
              </a:rPr>
              <a:t>ABD</a:t>
            </a:r>
            <a:endParaRPr lang="en-US" sz="1428" b="1" dirty="0">
              <a:solidFill>
                <a:srgbClr val="000000"/>
              </a:solidFill>
              <a:latin typeface="Raleway"/>
            </a:endParaRPr>
          </a:p>
        </p:txBody>
      </p:sp>
      <p:pic>
        <p:nvPicPr>
          <p:cNvPr id="21" name="Picture 21"/>
          <p:cNvPicPr>
            <a:picLocks noChangeAspect="1"/>
          </p:cNvPicPr>
          <p:nvPr/>
        </p:nvPicPr>
        <p:blipFill>
          <a:blip r:embed="rId3"/>
          <a:srcRect/>
          <a:stretch>
            <a:fillRect/>
          </a:stretch>
        </p:blipFill>
        <p:spPr>
          <a:xfrm>
            <a:off x="457200" y="6512284"/>
            <a:ext cx="1023267" cy="1183916"/>
          </a:xfrm>
          <a:prstGeom prst="rect">
            <a:avLst/>
          </a:prstGeom>
        </p:spPr>
      </p:pic>
      <p:pic>
        <p:nvPicPr>
          <p:cNvPr id="31" name="Picture 8" descr="elated image"/>
          <p:cNvPicPr>
            <a:picLocks noChangeAspect="1" noChangeArrowheads="1"/>
          </p:cNvPicPr>
          <p:nvPr/>
        </p:nvPicPr>
        <p:blipFill>
          <a:blip r:embed="rId4">
            <a:alphaModFix amt="70000"/>
            <a:extLst>
              <a:ext uri="{28A0092B-C50C-407E-A947-70E740481C1C}">
                <a14:useLocalDpi xmlns:a14="http://schemas.microsoft.com/office/drawing/2010/main" val="0"/>
              </a:ext>
            </a:extLst>
          </a:blip>
          <a:srcRect/>
          <a:stretch>
            <a:fillRect/>
          </a:stretch>
        </p:blipFill>
        <p:spPr bwMode="auto">
          <a:xfrm rot="20604345">
            <a:off x="127491" y="117022"/>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elated image"/>
          <p:cNvPicPr>
            <a:picLocks noChangeAspect="1" noChangeArrowheads="1"/>
          </p:cNvPicPr>
          <p:nvPr/>
        </p:nvPicPr>
        <p:blipFill>
          <a:blip r:embed="rId4">
            <a:alphaModFix amt="70000"/>
            <a:extLst>
              <a:ext uri="{28A0092B-C50C-407E-A947-70E740481C1C}">
                <a14:useLocalDpi xmlns:a14="http://schemas.microsoft.com/office/drawing/2010/main" val="0"/>
              </a:ext>
            </a:extLst>
          </a:blip>
          <a:srcRect/>
          <a:stretch>
            <a:fillRect/>
          </a:stretch>
        </p:blipFill>
        <p:spPr bwMode="auto">
          <a:xfrm rot="1097033">
            <a:off x="6622156" y="129558"/>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https://images-na.ssl-images-amazon.com/images/I/8181KH0VR7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378" y="8001000"/>
            <a:ext cx="1248622" cy="188676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https://images-na.ssl-images-amazon.com/images/I/51Mm5EBtrpL._SX340_BO1,204,203,200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7757" y="8005968"/>
            <a:ext cx="1299211" cy="189563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descr="https://images-na.ssl-images-amazon.com/images/I/51TECFnAT4L._SX329_BO1,204,203,200_.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288" y="1447800"/>
            <a:ext cx="2357443" cy="355397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8" descr="https://images-na.ssl-images-amazon.com/images/I/51wfDsq20s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4506" y="8014835"/>
            <a:ext cx="1354212" cy="186530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0" descr="https://images-na.ssl-images-amazon.com/images/I/81vurbvn9AL.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51491" y="8001677"/>
            <a:ext cx="1268109" cy="189992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mage result for One of Us Is Lying by Karen M. McManu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47488" y="7990291"/>
            <a:ext cx="1354208" cy="1915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717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4726" y="106201"/>
            <a:ext cx="6822948" cy="1025922"/>
          </a:xfrm>
          <a:prstGeom prst="rect">
            <a:avLst/>
          </a:prstGeom>
        </p:spPr>
        <p:txBody>
          <a:bodyPr wrap="square" lIns="0" tIns="0" rIns="0" bIns="0" rtlCol="0" anchor="t">
            <a:spAutoFit/>
          </a:bodyPr>
          <a:lstStyle/>
          <a:p>
            <a:pPr algn="ctr">
              <a:lnSpc>
                <a:spcPts val="4333"/>
              </a:lnSpc>
            </a:pPr>
            <a:r>
              <a:rPr lang="en-US" sz="3771" dirty="0">
                <a:solidFill>
                  <a:srgbClr val="5F5E5A"/>
                </a:solidFill>
                <a:latin typeface="Drukaatie Burti"/>
              </a:rPr>
              <a:t>POTTY POST</a:t>
            </a:r>
          </a:p>
          <a:p>
            <a:pPr algn="ctr">
              <a:lnSpc>
                <a:spcPts val="3679"/>
              </a:lnSpc>
            </a:pPr>
            <a:r>
              <a:rPr lang="en-US" sz="2800" dirty="0" smtClean="0">
                <a:solidFill>
                  <a:srgbClr val="5F5E5A"/>
                </a:solidFill>
                <a:latin typeface="Drukaatie Burti"/>
              </a:rPr>
              <a:t>IN-</a:t>
            </a:r>
            <a:r>
              <a:rPr lang="en-US" sz="2800" dirty="0">
                <a:solidFill>
                  <a:srgbClr val="5F5E5A"/>
                </a:solidFill>
                <a:latin typeface="Drukaatie Burti"/>
              </a:rPr>
              <a:t>"STALL"-MENT</a:t>
            </a:r>
          </a:p>
        </p:txBody>
      </p:sp>
      <p:grpSp>
        <p:nvGrpSpPr>
          <p:cNvPr id="13" name="Group 13"/>
          <p:cNvGrpSpPr/>
          <p:nvPr/>
        </p:nvGrpSpPr>
        <p:grpSpPr>
          <a:xfrm rot="5400000">
            <a:off x="3171007" y="2813620"/>
            <a:ext cx="1527689" cy="8601451"/>
            <a:chOff x="0" y="0"/>
            <a:chExt cx="2387525" cy="14328175"/>
          </a:xfrm>
        </p:grpSpPr>
        <p:sp>
          <p:nvSpPr>
            <p:cNvPr id="14" name="Freeform 14"/>
            <p:cNvSpPr/>
            <p:nvPr/>
          </p:nvSpPr>
          <p:spPr>
            <a:xfrm>
              <a:off x="0" y="0"/>
              <a:ext cx="2387525" cy="14328175"/>
            </a:xfrm>
            <a:custGeom>
              <a:avLst/>
              <a:gdLst/>
              <a:ahLst/>
              <a:cxnLst/>
              <a:rect l="l" t="t" r="r" b="b"/>
              <a:pathLst>
                <a:path w="2387525" h="14328175">
                  <a:moveTo>
                    <a:pt x="60960" y="435610"/>
                  </a:moveTo>
                  <a:lnTo>
                    <a:pt x="142240" y="354330"/>
                  </a:lnTo>
                  <a:lnTo>
                    <a:pt x="142240" y="615950"/>
                  </a:lnTo>
                  <a:lnTo>
                    <a:pt x="158750" y="615950"/>
                  </a:lnTo>
                  <a:lnTo>
                    <a:pt x="158750" y="339090"/>
                  </a:lnTo>
                  <a:lnTo>
                    <a:pt x="340360" y="157480"/>
                  </a:lnTo>
                  <a:lnTo>
                    <a:pt x="643175" y="157480"/>
                  </a:lnTo>
                  <a:lnTo>
                    <a:pt x="643175" y="140970"/>
                  </a:lnTo>
                  <a:lnTo>
                    <a:pt x="355600" y="140970"/>
                  </a:lnTo>
                  <a:lnTo>
                    <a:pt x="435610" y="60960"/>
                  </a:lnTo>
                  <a:lnTo>
                    <a:pt x="643175" y="60960"/>
                  </a:lnTo>
                  <a:lnTo>
                    <a:pt x="643175" y="0"/>
                  </a:lnTo>
                  <a:lnTo>
                    <a:pt x="0" y="0"/>
                  </a:lnTo>
                  <a:lnTo>
                    <a:pt x="0" y="615950"/>
                  </a:lnTo>
                  <a:lnTo>
                    <a:pt x="60960" y="615950"/>
                  </a:lnTo>
                  <a:lnTo>
                    <a:pt x="60960" y="435610"/>
                  </a:lnTo>
                  <a:close/>
                  <a:moveTo>
                    <a:pt x="0" y="615950"/>
                  </a:moveTo>
                  <a:lnTo>
                    <a:pt x="60960" y="615950"/>
                  </a:lnTo>
                  <a:lnTo>
                    <a:pt x="60960" y="13700795"/>
                  </a:lnTo>
                  <a:lnTo>
                    <a:pt x="0" y="13700795"/>
                  </a:lnTo>
                  <a:lnTo>
                    <a:pt x="0" y="615950"/>
                  </a:lnTo>
                  <a:close/>
                  <a:moveTo>
                    <a:pt x="142240" y="615950"/>
                  </a:moveTo>
                  <a:lnTo>
                    <a:pt x="158750" y="615950"/>
                  </a:lnTo>
                  <a:lnTo>
                    <a:pt x="158750" y="13700795"/>
                  </a:lnTo>
                  <a:lnTo>
                    <a:pt x="142240" y="13700795"/>
                  </a:lnTo>
                  <a:lnTo>
                    <a:pt x="142240" y="615950"/>
                  </a:lnTo>
                  <a:close/>
                  <a:moveTo>
                    <a:pt x="435610" y="14267214"/>
                  </a:moveTo>
                  <a:lnTo>
                    <a:pt x="355600" y="14187205"/>
                  </a:lnTo>
                  <a:lnTo>
                    <a:pt x="643175" y="14187205"/>
                  </a:lnTo>
                  <a:lnTo>
                    <a:pt x="643175" y="14170695"/>
                  </a:lnTo>
                  <a:lnTo>
                    <a:pt x="339090" y="14170695"/>
                  </a:lnTo>
                  <a:lnTo>
                    <a:pt x="158750" y="13990355"/>
                  </a:lnTo>
                  <a:lnTo>
                    <a:pt x="158750" y="13700795"/>
                  </a:lnTo>
                  <a:lnTo>
                    <a:pt x="142240" y="13700795"/>
                  </a:lnTo>
                  <a:lnTo>
                    <a:pt x="142240" y="13973845"/>
                  </a:lnTo>
                  <a:lnTo>
                    <a:pt x="60960" y="13892566"/>
                  </a:lnTo>
                  <a:lnTo>
                    <a:pt x="60960" y="13700795"/>
                  </a:lnTo>
                  <a:lnTo>
                    <a:pt x="0" y="13700795"/>
                  </a:lnTo>
                  <a:lnTo>
                    <a:pt x="0" y="14328175"/>
                  </a:lnTo>
                  <a:lnTo>
                    <a:pt x="643175" y="14328175"/>
                  </a:lnTo>
                  <a:lnTo>
                    <a:pt x="643175" y="14267216"/>
                  </a:lnTo>
                  <a:lnTo>
                    <a:pt x="435610" y="14267216"/>
                  </a:lnTo>
                  <a:close/>
                  <a:moveTo>
                    <a:pt x="643175" y="14267214"/>
                  </a:moveTo>
                  <a:lnTo>
                    <a:pt x="1779195" y="14267214"/>
                  </a:lnTo>
                  <a:lnTo>
                    <a:pt x="1779195" y="14328175"/>
                  </a:lnTo>
                  <a:lnTo>
                    <a:pt x="643175" y="14328175"/>
                  </a:lnTo>
                  <a:lnTo>
                    <a:pt x="643175" y="14267214"/>
                  </a:lnTo>
                  <a:close/>
                  <a:moveTo>
                    <a:pt x="643175" y="14170695"/>
                  </a:moveTo>
                  <a:lnTo>
                    <a:pt x="1779195" y="14170695"/>
                  </a:lnTo>
                  <a:lnTo>
                    <a:pt x="1779195" y="14187205"/>
                  </a:lnTo>
                  <a:lnTo>
                    <a:pt x="643175" y="14187205"/>
                  </a:lnTo>
                  <a:lnTo>
                    <a:pt x="643175" y="14170695"/>
                  </a:lnTo>
                  <a:close/>
                  <a:moveTo>
                    <a:pt x="2387525" y="13700795"/>
                  </a:moveTo>
                  <a:lnTo>
                    <a:pt x="2326565" y="13700795"/>
                  </a:lnTo>
                  <a:lnTo>
                    <a:pt x="2326565" y="13892564"/>
                  </a:lnTo>
                  <a:lnTo>
                    <a:pt x="2246555" y="13972575"/>
                  </a:lnTo>
                  <a:lnTo>
                    <a:pt x="2246555" y="13700795"/>
                  </a:lnTo>
                  <a:lnTo>
                    <a:pt x="2230045" y="13700795"/>
                  </a:lnTo>
                  <a:lnTo>
                    <a:pt x="2230045" y="13987814"/>
                  </a:lnTo>
                  <a:lnTo>
                    <a:pt x="2047165" y="14170695"/>
                  </a:lnTo>
                  <a:lnTo>
                    <a:pt x="1776655" y="14170695"/>
                  </a:lnTo>
                  <a:lnTo>
                    <a:pt x="1776655" y="14187205"/>
                  </a:lnTo>
                  <a:lnTo>
                    <a:pt x="2030655" y="14187205"/>
                  </a:lnTo>
                  <a:lnTo>
                    <a:pt x="1950645" y="14267214"/>
                  </a:lnTo>
                  <a:lnTo>
                    <a:pt x="1776655" y="14267214"/>
                  </a:lnTo>
                  <a:lnTo>
                    <a:pt x="1776655" y="14328175"/>
                  </a:lnTo>
                  <a:lnTo>
                    <a:pt x="2386255" y="14328175"/>
                  </a:lnTo>
                  <a:lnTo>
                    <a:pt x="2387525" y="13700795"/>
                  </a:lnTo>
                  <a:close/>
                  <a:moveTo>
                    <a:pt x="2231315" y="615950"/>
                  </a:moveTo>
                  <a:lnTo>
                    <a:pt x="2247825" y="615950"/>
                  </a:lnTo>
                  <a:lnTo>
                    <a:pt x="2247825" y="13700795"/>
                  </a:lnTo>
                  <a:lnTo>
                    <a:pt x="2231315" y="13700795"/>
                  </a:lnTo>
                  <a:lnTo>
                    <a:pt x="2231315" y="615950"/>
                  </a:lnTo>
                  <a:close/>
                  <a:moveTo>
                    <a:pt x="2326565" y="615950"/>
                  </a:moveTo>
                  <a:lnTo>
                    <a:pt x="2387525" y="615950"/>
                  </a:lnTo>
                  <a:lnTo>
                    <a:pt x="2387525" y="13700795"/>
                  </a:lnTo>
                  <a:lnTo>
                    <a:pt x="2326565" y="13700795"/>
                  </a:lnTo>
                  <a:lnTo>
                    <a:pt x="2326565" y="615950"/>
                  </a:lnTo>
                  <a:close/>
                  <a:moveTo>
                    <a:pt x="1951915" y="60960"/>
                  </a:moveTo>
                  <a:lnTo>
                    <a:pt x="2031925" y="140970"/>
                  </a:lnTo>
                  <a:lnTo>
                    <a:pt x="1777925" y="140970"/>
                  </a:lnTo>
                  <a:lnTo>
                    <a:pt x="1777925" y="157480"/>
                  </a:lnTo>
                  <a:lnTo>
                    <a:pt x="2047165" y="157480"/>
                  </a:lnTo>
                  <a:lnTo>
                    <a:pt x="2230045" y="340360"/>
                  </a:lnTo>
                  <a:lnTo>
                    <a:pt x="2230045" y="615950"/>
                  </a:lnTo>
                  <a:lnTo>
                    <a:pt x="2246555" y="615950"/>
                  </a:lnTo>
                  <a:lnTo>
                    <a:pt x="2246555" y="356870"/>
                  </a:lnTo>
                  <a:lnTo>
                    <a:pt x="2326565" y="436880"/>
                  </a:lnTo>
                  <a:lnTo>
                    <a:pt x="2326565" y="617220"/>
                  </a:lnTo>
                  <a:lnTo>
                    <a:pt x="2387525" y="617220"/>
                  </a:lnTo>
                  <a:lnTo>
                    <a:pt x="2387525" y="0"/>
                  </a:lnTo>
                  <a:lnTo>
                    <a:pt x="1777925" y="0"/>
                  </a:lnTo>
                  <a:lnTo>
                    <a:pt x="1777925" y="60960"/>
                  </a:lnTo>
                  <a:lnTo>
                    <a:pt x="1951915" y="60960"/>
                  </a:lnTo>
                  <a:close/>
                  <a:moveTo>
                    <a:pt x="643175" y="140970"/>
                  </a:moveTo>
                  <a:lnTo>
                    <a:pt x="1779195" y="140970"/>
                  </a:lnTo>
                  <a:lnTo>
                    <a:pt x="1779195" y="157480"/>
                  </a:lnTo>
                  <a:lnTo>
                    <a:pt x="643175" y="157480"/>
                  </a:lnTo>
                  <a:lnTo>
                    <a:pt x="643175" y="140970"/>
                  </a:lnTo>
                  <a:close/>
                  <a:moveTo>
                    <a:pt x="643175" y="0"/>
                  </a:moveTo>
                  <a:lnTo>
                    <a:pt x="1779195" y="0"/>
                  </a:lnTo>
                  <a:lnTo>
                    <a:pt x="1779195" y="60960"/>
                  </a:lnTo>
                  <a:lnTo>
                    <a:pt x="643175" y="60960"/>
                  </a:lnTo>
                  <a:lnTo>
                    <a:pt x="643175" y="0"/>
                  </a:lnTo>
                  <a:close/>
                </a:path>
              </a:pathLst>
            </a:custGeom>
            <a:solidFill>
              <a:srgbClr val="EFF0F2"/>
            </a:solidFill>
          </p:spPr>
        </p:sp>
      </p:grpSp>
      <p:sp>
        <p:nvSpPr>
          <p:cNvPr id="15" name="TextBox 15"/>
          <p:cNvSpPr txBox="1"/>
          <p:nvPr/>
        </p:nvSpPr>
        <p:spPr>
          <a:xfrm>
            <a:off x="1822904" y="6705600"/>
            <a:ext cx="5416096" cy="846386"/>
          </a:xfrm>
          <a:prstGeom prst="rect">
            <a:avLst/>
          </a:prstGeom>
        </p:spPr>
        <p:txBody>
          <a:bodyPr wrap="square" lIns="0" tIns="0" rIns="0" bIns="0" rtlCol="0" anchor="t">
            <a:spAutoFit/>
          </a:bodyPr>
          <a:lstStyle/>
          <a:p>
            <a:pPr algn="ctr">
              <a:lnSpc>
                <a:spcPts val="2240"/>
              </a:lnSpc>
            </a:pPr>
            <a:r>
              <a:rPr lang="en-US" sz="1600" b="1" dirty="0">
                <a:solidFill>
                  <a:srgbClr val="5F5E5A"/>
                </a:solidFill>
                <a:latin typeface="Drukaatie Burti"/>
              </a:rPr>
              <a:t>A Virginia Readers' Choice (VRC) selection. To participate in Virginia Readers' Choice read at least four of the ten books on the VRC book list. Visit the library for more information</a:t>
            </a:r>
          </a:p>
        </p:txBody>
      </p:sp>
      <p:sp>
        <p:nvSpPr>
          <p:cNvPr id="17" name="AutoShape 17"/>
          <p:cNvSpPr/>
          <p:nvPr/>
        </p:nvSpPr>
        <p:spPr>
          <a:xfrm>
            <a:off x="0" y="1122446"/>
            <a:ext cx="7772400" cy="5228055"/>
          </a:xfrm>
          <a:prstGeom prst="rect">
            <a:avLst/>
          </a:prstGeom>
          <a:solidFill>
            <a:srgbClr val="D9D9D9"/>
          </a:solidFill>
        </p:spPr>
      </p:sp>
      <p:sp>
        <p:nvSpPr>
          <p:cNvPr id="18" name="TextBox 18"/>
          <p:cNvSpPr txBox="1"/>
          <p:nvPr/>
        </p:nvSpPr>
        <p:spPr>
          <a:xfrm>
            <a:off x="3140936" y="1435417"/>
            <a:ext cx="4326663" cy="4431983"/>
          </a:xfrm>
          <a:prstGeom prst="rect">
            <a:avLst/>
          </a:prstGeom>
        </p:spPr>
        <p:txBody>
          <a:bodyPr wrap="square" lIns="0" tIns="0" rIns="0" bIns="0" rtlCol="0" anchor="t">
            <a:spAutoFit/>
          </a:bodyPr>
          <a:lstStyle/>
          <a:p>
            <a:r>
              <a:rPr lang="en-US" sz="1600" dirty="0"/>
              <a:t>When a game called </a:t>
            </a:r>
            <a:r>
              <a:rPr lang="en-US" sz="1600" dirty="0" err="1"/>
              <a:t>Warcross</a:t>
            </a:r>
            <a:r>
              <a:rPr lang="en-US" sz="1600" dirty="0"/>
              <a:t> takes the world by storm, one girl hacks her way into its dangerous depths. For the millions who log in every day, </a:t>
            </a:r>
            <a:r>
              <a:rPr lang="en-US" sz="1600" dirty="0" err="1"/>
              <a:t>Warcross</a:t>
            </a:r>
            <a:r>
              <a:rPr lang="en-US" sz="1600" dirty="0"/>
              <a:t> isn't just a game—it's a way of life. Struggling to make ends meet, teenage hacker </a:t>
            </a:r>
            <a:r>
              <a:rPr lang="en-US" sz="1600" dirty="0" err="1"/>
              <a:t>Emika</a:t>
            </a:r>
            <a:r>
              <a:rPr lang="en-US" sz="1600" dirty="0"/>
              <a:t> Chen works as a bounty hunter, tracking down players who bet on the game illegally. When </a:t>
            </a:r>
            <a:r>
              <a:rPr lang="en-US" sz="1600" dirty="0" err="1"/>
              <a:t>Emika</a:t>
            </a:r>
            <a:r>
              <a:rPr lang="en-US" sz="1600" dirty="0"/>
              <a:t> hacks into the game illegally, she's convinced she'll be arrested, and is shocked when she gets a call from the game's creator, the elusive young billionaire Hideo Tanaka, with an irresistible offer. He needs a spy on the inside of this year's tournament in order to uncover a security problem ... and he wants </a:t>
            </a:r>
            <a:r>
              <a:rPr lang="en-US" sz="1600" dirty="0" err="1"/>
              <a:t>Emika</a:t>
            </a:r>
            <a:r>
              <a:rPr lang="en-US" sz="1600" dirty="0"/>
              <a:t> for the job. In this sci-fi thriller, #1 </a:t>
            </a:r>
            <a:r>
              <a:rPr lang="en-US" sz="1600" i="1" dirty="0"/>
              <a:t>New York Times</a:t>
            </a:r>
            <a:r>
              <a:rPr lang="en-US" sz="1600" dirty="0"/>
              <a:t> bestselling author Marie Lu conjures an immersive, exhilarating world where choosing who to trust may be the biggest gamble of all.</a:t>
            </a:r>
            <a:endParaRPr lang="en-US" sz="1600" dirty="0">
              <a:solidFill>
                <a:srgbClr val="000000"/>
              </a:solidFill>
              <a:latin typeface="Franklin Gothic Medium" charset="0"/>
              <a:ea typeface="Franklin Gothic Medium" charset="0"/>
              <a:cs typeface="Franklin Gothic Medium" charset="0"/>
            </a:endParaRPr>
          </a:p>
        </p:txBody>
      </p:sp>
      <p:sp>
        <p:nvSpPr>
          <p:cNvPr id="19" name="TextBox 19"/>
          <p:cNvSpPr txBox="1"/>
          <p:nvPr/>
        </p:nvSpPr>
        <p:spPr>
          <a:xfrm>
            <a:off x="216851" y="5171926"/>
            <a:ext cx="2695485" cy="743793"/>
          </a:xfrm>
          <a:prstGeom prst="rect">
            <a:avLst/>
          </a:prstGeom>
        </p:spPr>
        <p:txBody>
          <a:bodyPr lIns="0" tIns="0" rIns="0" bIns="0" rtlCol="0" anchor="t">
            <a:spAutoFit/>
          </a:bodyPr>
          <a:lstStyle/>
          <a:p>
            <a:pPr algn="ctr">
              <a:lnSpc>
                <a:spcPts val="1852"/>
              </a:lnSpc>
            </a:pPr>
            <a:r>
              <a:rPr lang="en-US" sz="1600" b="1" dirty="0" err="1" smtClean="0">
                <a:solidFill>
                  <a:srgbClr val="000000"/>
                </a:solidFill>
                <a:latin typeface="Raleway"/>
              </a:rPr>
              <a:t>Warcross</a:t>
            </a:r>
            <a:endParaRPr lang="en-US" sz="1600" b="1" dirty="0">
              <a:solidFill>
                <a:srgbClr val="000000"/>
              </a:solidFill>
              <a:latin typeface="Raleway"/>
            </a:endParaRPr>
          </a:p>
          <a:p>
            <a:pPr algn="ctr">
              <a:lnSpc>
                <a:spcPts val="1852"/>
              </a:lnSpc>
            </a:pPr>
            <a:r>
              <a:rPr lang="en-US" sz="1428" b="1" dirty="0">
                <a:solidFill>
                  <a:srgbClr val="000000"/>
                </a:solidFill>
                <a:latin typeface="Raleway"/>
              </a:rPr>
              <a:t>By: </a:t>
            </a:r>
            <a:r>
              <a:rPr lang="en-US" sz="1428" b="1" dirty="0" smtClean="0">
                <a:solidFill>
                  <a:srgbClr val="000000"/>
                </a:solidFill>
                <a:latin typeface="Raleway"/>
              </a:rPr>
              <a:t>Marie Lu</a:t>
            </a:r>
            <a:endParaRPr lang="en-US" sz="1323" b="1" dirty="0">
              <a:solidFill>
                <a:srgbClr val="000000"/>
              </a:solidFill>
              <a:latin typeface="Raleway"/>
            </a:endParaRPr>
          </a:p>
          <a:p>
            <a:pPr algn="ctr">
              <a:lnSpc>
                <a:spcPts val="2000"/>
              </a:lnSpc>
            </a:pPr>
            <a:r>
              <a:rPr lang="en-US" sz="1428" b="1" dirty="0">
                <a:solidFill>
                  <a:srgbClr val="000000"/>
                </a:solidFill>
                <a:latin typeface="Raleway"/>
              </a:rPr>
              <a:t>Call #: </a:t>
            </a:r>
            <a:r>
              <a:rPr lang="en-US" sz="1428" b="1" dirty="0" smtClean="0">
                <a:solidFill>
                  <a:srgbClr val="000000"/>
                </a:solidFill>
                <a:latin typeface="Raleway"/>
              </a:rPr>
              <a:t>FIC </a:t>
            </a:r>
            <a:r>
              <a:rPr lang="en-US" sz="1428" b="1" dirty="0" smtClean="0">
                <a:solidFill>
                  <a:srgbClr val="000000"/>
                </a:solidFill>
                <a:latin typeface="Raleway"/>
              </a:rPr>
              <a:t>Lu</a:t>
            </a:r>
            <a:endParaRPr lang="en-US" sz="1428" b="1" dirty="0">
              <a:solidFill>
                <a:srgbClr val="000000"/>
              </a:solidFill>
              <a:latin typeface="Raleway"/>
            </a:endParaRPr>
          </a:p>
        </p:txBody>
      </p:sp>
      <p:pic>
        <p:nvPicPr>
          <p:cNvPr id="21" name="Picture 21"/>
          <p:cNvPicPr>
            <a:picLocks noChangeAspect="1"/>
          </p:cNvPicPr>
          <p:nvPr/>
        </p:nvPicPr>
        <p:blipFill>
          <a:blip r:embed="rId3"/>
          <a:srcRect/>
          <a:stretch>
            <a:fillRect/>
          </a:stretch>
        </p:blipFill>
        <p:spPr>
          <a:xfrm>
            <a:off x="457200" y="6512284"/>
            <a:ext cx="1023267" cy="1183916"/>
          </a:xfrm>
          <a:prstGeom prst="rect">
            <a:avLst/>
          </a:prstGeom>
        </p:spPr>
      </p:pic>
      <p:pic>
        <p:nvPicPr>
          <p:cNvPr id="31" name="Picture 8" descr="elated image"/>
          <p:cNvPicPr>
            <a:picLocks noChangeAspect="1" noChangeArrowheads="1"/>
          </p:cNvPicPr>
          <p:nvPr/>
        </p:nvPicPr>
        <p:blipFill>
          <a:blip r:embed="rId4">
            <a:alphaModFix amt="70000"/>
            <a:extLst>
              <a:ext uri="{28A0092B-C50C-407E-A947-70E740481C1C}">
                <a14:useLocalDpi xmlns:a14="http://schemas.microsoft.com/office/drawing/2010/main" val="0"/>
              </a:ext>
            </a:extLst>
          </a:blip>
          <a:srcRect/>
          <a:stretch>
            <a:fillRect/>
          </a:stretch>
        </p:blipFill>
        <p:spPr bwMode="auto">
          <a:xfrm rot="20604345">
            <a:off x="127491" y="117022"/>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elated image"/>
          <p:cNvPicPr>
            <a:picLocks noChangeAspect="1" noChangeArrowheads="1"/>
          </p:cNvPicPr>
          <p:nvPr/>
        </p:nvPicPr>
        <p:blipFill>
          <a:blip r:embed="rId4">
            <a:alphaModFix amt="70000"/>
            <a:extLst>
              <a:ext uri="{28A0092B-C50C-407E-A947-70E740481C1C}">
                <a14:useLocalDpi xmlns:a14="http://schemas.microsoft.com/office/drawing/2010/main" val="0"/>
              </a:ext>
            </a:extLst>
          </a:blip>
          <a:srcRect/>
          <a:stretch>
            <a:fillRect/>
          </a:stretch>
        </p:blipFill>
        <p:spPr bwMode="auto">
          <a:xfrm rot="1097033">
            <a:off x="6622156" y="129558"/>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https://images-na.ssl-images-amazon.com/images/I/8181KH0VR7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8014835"/>
            <a:ext cx="1248622" cy="188676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https://images-na.ssl-images-amazon.com/images/I/51Mm5EBtrpL._SX340_BO1,204,203,200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7757" y="8005968"/>
            <a:ext cx="1299211" cy="189563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descr="https://images-na.ssl-images-amazon.com/images/I/51TECFnAT4L._SX329_BO1,204,203,200_.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4186" y="8001677"/>
            <a:ext cx="1251088" cy="188608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8" descr="https://images-na.ssl-images-amazon.com/images/I/51wfDsq20s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4506" y="8014835"/>
            <a:ext cx="1354212" cy="186530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0" descr="https://images-na.ssl-images-amazon.com/images/I/81vurbvn9AL.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8989" y="1293906"/>
            <a:ext cx="2480411" cy="371623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https://d1ldy8a769gy68.cloudfront.net/180/978/161/873/120/3/9781618731203.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4200" y="8003098"/>
            <a:ext cx="1278664" cy="1898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4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4726" y="106201"/>
            <a:ext cx="6822948" cy="1025922"/>
          </a:xfrm>
          <a:prstGeom prst="rect">
            <a:avLst/>
          </a:prstGeom>
        </p:spPr>
        <p:txBody>
          <a:bodyPr wrap="square" lIns="0" tIns="0" rIns="0" bIns="0" rtlCol="0" anchor="t">
            <a:spAutoFit/>
          </a:bodyPr>
          <a:lstStyle/>
          <a:p>
            <a:pPr algn="ctr">
              <a:lnSpc>
                <a:spcPts val="4333"/>
              </a:lnSpc>
            </a:pPr>
            <a:r>
              <a:rPr lang="en-US" sz="3771" dirty="0">
                <a:solidFill>
                  <a:srgbClr val="5F5E5A"/>
                </a:solidFill>
                <a:latin typeface="Drukaatie Burti"/>
              </a:rPr>
              <a:t>POTTY POST</a:t>
            </a:r>
          </a:p>
          <a:p>
            <a:pPr algn="ctr">
              <a:lnSpc>
                <a:spcPts val="3679"/>
              </a:lnSpc>
            </a:pPr>
            <a:r>
              <a:rPr lang="en-US" sz="2800" dirty="0" smtClean="0">
                <a:solidFill>
                  <a:srgbClr val="5F5E5A"/>
                </a:solidFill>
                <a:latin typeface="Drukaatie Burti"/>
              </a:rPr>
              <a:t>IN-</a:t>
            </a:r>
            <a:r>
              <a:rPr lang="en-US" sz="2800" dirty="0">
                <a:solidFill>
                  <a:srgbClr val="5F5E5A"/>
                </a:solidFill>
                <a:latin typeface="Drukaatie Burti"/>
              </a:rPr>
              <a:t>"STALL"-MENT</a:t>
            </a:r>
          </a:p>
        </p:txBody>
      </p:sp>
      <p:grpSp>
        <p:nvGrpSpPr>
          <p:cNvPr id="13" name="Group 13"/>
          <p:cNvGrpSpPr/>
          <p:nvPr/>
        </p:nvGrpSpPr>
        <p:grpSpPr>
          <a:xfrm rot="5400000">
            <a:off x="3171007" y="2813620"/>
            <a:ext cx="1527689" cy="8601451"/>
            <a:chOff x="0" y="0"/>
            <a:chExt cx="2387525" cy="14328175"/>
          </a:xfrm>
        </p:grpSpPr>
        <p:sp>
          <p:nvSpPr>
            <p:cNvPr id="14" name="Freeform 14"/>
            <p:cNvSpPr/>
            <p:nvPr/>
          </p:nvSpPr>
          <p:spPr>
            <a:xfrm>
              <a:off x="0" y="0"/>
              <a:ext cx="2387525" cy="14328175"/>
            </a:xfrm>
            <a:custGeom>
              <a:avLst/>
              <a:gdLst/>
              <a:ahLst/>
              <a:cxnLst/>
              <a:rect l="l" t="t" r="r" b="b"/>
              <a:pathLst>
                <a:path w="2387525" h="14328175">
                  <a:moveTo>
                    <a:pt x="60960" y="435610"/>
                  </a:moveTo>
                  <a:lnTo>
                    <a:pt x="142240" y="354330"/>
                  </a:lnTo>
                  <a:lnTo>
                    <a:pt x="142240" y="615950"/>
                  </a:lnTo>
                  <a:lnTo>
                    <a:pt x="158750" y="615950"/>
                  </a:lnTo>
                  <a:lnTo>
                    <a:pt x="158750" y="339090"/>
                  </a:lnTo>
                  <a:lnTo>
                    <a:pt x="340360" y="157480"/>
                  </a:lnTo>
                  <a:lnTo>
                    <a:pt x="643175" y="157480"/>
                  </a:lnTo>
                  <a:lnTo>
                    <a:pt x="643175" y="140970"/>
                  </a:lnTo>
                  <a:lnTo>
                    <a:pt x="355600" y="140970"/>
                  </a:lnTo>
                  <a:lnTo>
                    <a:pt x="435610" y="60960"/>
                  </a:lnTo>
                  <a:lnTo>
                    <a:pt x="643175" y="60960"/>
                  </a:lnTo>
                  <a:lnTo>
                    <a:pt x="643175" y="0"/>
                  </a:lnTo>
                  <a:lnTo>
                    <a:pt x="0" y="0"/>
                  </a:lnTo>
                  <a:lnTo>
                    <a:pt x="0" y="615950"/>
                  </a:lnTo>
                  <a:lnTo>
                    <a:pt x="60960" y="615950"/>
                  </a:lnTo>
                  <a:lnTo>
                    <a:pt x="60960" y="435610"/>
                  </a:lnTo>
                  <a:close/>
                  <a:moveTo>
                    <a:pt x="0" y="615950"/>
                  </a:moveTo>
                  <a:lnTo>
                    <a:pt x="60960" y="615950"/>
                  </a:lnTo>
                  <a:lnTo>
                    <a:pt x="60960" y="13700795"/>
                  </a:lnTo>
                  <a:lnTo>
                    <a:pt x="0" y="13700795"/>
                  </a:lnTo>
                  <a:lnTo>
                    <a:pt x="0" y="615950"/>
                  </a:lnTo>
                  <a:close/>
                  <a:moveTo>
                    <a:pt x="142240" y="615950"/>
                  </a:moveTo>
                  <a:lnTo>
                    <a:pt x="158750" y="615950"/>
                  </a:lnTo>
                  <a:lnTo>
                    <a:pt x="158750" y="13700795"/>
                  </a:lnTo>
                  <a:lnTo>
                    <a:pt x="142240" y="13700795"/>
                  </a:lnTo>
                  <a:lnTo>
                    <a:pt x="142240" y="615950"/>
                  </a:lnTo>
                  <a:close/>
                  <a:moveTo>
                    <a:pt x="435610" y="14267214"/>
                  </a:moveTo>
                  <a:lnTo>
                    <a:pt x="355600" y="14187205"/>
                  </a:lnTo>
                  <a:lnTo>
                    <a:pt x="643175" y="14187205"/>
                  </a:lnTo>
                  <a:lnTo>
                    <a:pt x="643175" y="14170695"/>
                  </a:lnTo>
                  <a:lnTo>
                    <a:pt x="339090" y="14170695"/>
                  </a:lnTo>
                  <a:lnTo>
                    <a:pt x="158750" y="13990355"/>
                  </a:lnTo>
                  <a:lnTo>
                    <a:pt x="158750" y="13700795"/>
                  </a:lnTo>
                  <a:lnTo>
                    <a:pt x="142240" y="13700795"/>
                  </a:lnTo>
                  <a:lnTo>
                    <a:pt x="142240" y="13973845"/>
                  </a:lnTo>
                  <a:lnTo>
                    <a:pt x="60960" y="13892566"/>
                  </a:lnTo>
                  <a:lnTo>
                    <a:pt x="60960" y="13700795"/>
                  </a:lnTo>
                  <a:lnTo>
                    <a:pt x="0" y="13700795"/>
                  </a:lnTo>
                  <a:lnTo>
                    <a:pt x="0" y="14328175"/>
                  </a:lnTo>
                  <a:lnTo>
                    <a:pt x="643175" y="14328175"/>
                  </a:lnTo>
                  <a:lnTo>
                    <a:pt x="643175" y="14267216"/>
                  </a:lnTo>
                  <a:lnTo>
                    <a:pt x="435610" y="14267216"/>
                  </a:lnTo>
                  <a:close/>
                  <a:moveTo>
                    <a:pt x="643175" y="14267214"/>
                  </a:moveTo>
                  <a:lnTo>
                    <a:pt x="1779195" y="14267214"/>
                  </a:lnTo>
                  <a:lnTo>
                    <a:pt x="1779195" y="14328175"/>
                  </a:lnTo>
                  <a:lnTo>
                    <a:pt x="643175" y="14328175"/>
                  </a:lnTo>
                  <a:lnTo>
                    <a:pt x="643175" y="14267214"/>
                  </a:lnTo>
                  <a:close/>
                  <a:moveTo>
                    <a:pt x="643175" y="14170695"/>
                  </a:moveTo>
                  <a:lnTo>
                    <a:pt x="1779195" y="14170695"/>
                  </a:lnTo>
                  <a:lnTo>
                    <a:pt x="1779195" y="14187205"/>
                  </a:lnTo>
                  <a:lnTo>
                    <a:pt x="643175" y="14187205"/>
                  </a:lnTo>
                  <a:lnTo>
                    <a:pt x="643175" y="14170695"/>
                  </a:lnTo>
                  <a:close/>
                  <a:moveTo>
                    <a:pt x="2387525" y="13700795"/>
                  </a:moveTo>
                  <a:lnTo>
                    <a:pt x="2326565" y="13700795"/>
                  </a:lnTo>
                  <a:lnTo>
                    <a:pt x="2326565" y="13892564"/>
                  </a:lnTo>
                  <a:lnTo>
                    <a:pt x="2246555" y="13972575"/>
                  </a:lnTo>
                  <a:lnTo>
                    <a:pt x="2246555" y="13700795"/>
                  </a:lnTo>
                  <a:lnTo>
                    <a:pt x="2230045" y="13700795"/>
                  </a:lnTo>
                  <a:lnTo>
                    <a:pt x="2230045" y="13987814"/>
                  </a:lnTo>
                  <a:lnTo>
                    <a:pt x="2047165" y="14170695"/>
                  </a:lnTo>
                  <a:lnTo>
                    <a:pt x="1776655" y="14170695"/>
                  </a:lnTo>
                  <a:lnTo>
                    <a:pt x="1776655" y="14187205"/>
                  </a:lnTo>
                  <a:lnTo>
                    <a:pt x="2030655" y="14187205"/>
                  </a:lnTo>
                  <a:lnTo>
                    <a:pt x="1950645" y="14267214"/>
                  </a:lnTo>
                  <a:lnTo>
                    <a:pt x="1776655" y="14267214"/>
                  </a:lnTo>
                  <a:lnTo>
                    <a:pt x="1776655" y="14328175"/>
                  </a:lnTo>
                  <a:lnTo>
                    <a:pt x="2386255" y="14328175"/>
                  </a:lnTo>
                  <a:lnTo>
                    <a:pt x="2387525" y="13700795"/>
                  </a:lnTo>
                  <a:close/>
                  <a:moveTo>
                    <a:pt x="2231315" y="615950"/>
                  </a:moveTo>
                  <a:lnTo>
                    <a:pt x="2247825" y="615950"/>
                  </a:lnTo>
                  <a:lnTo>
                    <a:pt x="2247825" y="13700795"/>
                  </a:lnTo>
                  <a:lnTo>
                    <a:pt x="2231315" y="13700795"/>
                  </a:lnTo>
                  <a:lnTo>
                    <a:pt x="2231315" y="615950"/>
                  </a:lnTo>
                  <a:close/>
                  <a:moveTo>
                    <a:pt x="2326565" y="615950"/>
                  </a:moveTo>
                  <a:lnTo>
                    <a:pt x="2387525" y="615950"/>
                  </a:lnTo>
                  <a:lnTo>
                    <a:pt x="2387525" y="13700795"/>
                  </a:lnTo>
                  <a:lnTo>
                    <a:pt x="2326565" y="13700795"/>
                  </a:lnTo>
                  <a:lnTo>
                    <a:pt x="2326565" y="615950"/>
                  </a:lnTo>
                  <a:close/>
                  <a:moveTo>
                    <a:pt x="1951915" y="60960"/>
                  </a:moveTo>
                  <a:lnTo>
                    <a:pt x="2031925" y="140970"/>
                  </a:lnTo>
                  <a:lnTo>
                    <a:pt x="1777925" y="140970"/>
                  </a:lnTo>
                  <a:lnTo>
                    <a:pt x="1777925" y="157480"/>
                  </a:lnTo>
                  <a:lnTo>
                    <a:pt x="2047165" y="157480"/>
                  </a:lnTo>
                  <a:lnTo>
                    <a:pt x="2230045" y="340360"/>
                  </a:lnTo>
                  <a:lnTo>
                    <a:pt x="2230045" y="615950"/>
                  </a:lnTo>
                  <a:lnTo>
                    <a:pt x="2246555" y="615950"/>
                  </a:lnTo>
                  <a:lnTo>
                    <a:pt x="2246555" y="356870"/>
                  </a:lnTo>
                  <a:lnTo>
                    <a:pt x="2326565" y="436880"/>
                  </a:lnTo>
                  <a:lnTo>
                    <a:pt x="2326565" y="617220"/>
                  </a:lnTo>
                  <a:lnTo>
                    <a:pt x="2387525" y="617220"/>
                  </a:lnTo>
                  <a:lnTo>
                    <a:pt x="2387525" y="0"/>
                  </a:lnTo>
                  <a:lnTo>
                    <a:pt x="1777925" y="0"/>
                  </a:lnTo>
                  <a:lnTo>
                    <a:pt x="1777925" y="60960"/>
                  </a:lnTo>
                  <a:lnTo>
                    <a:pt x="1951915" y="60960"/>
                  </a:lnTo>
                  <a:close/>
                  <a:moveTo>
                    <a:pt x="643175" y="140970"/>
                  </a:moveTo>
                  <a:lnTo>
                    <a:pt x="1779195" y="140970"/>
                  </a:lnTo>
                  <a:lnTo>
                    <a:pt x="1779195" y="157480"/>
                  </a:lnTo>
                  <a:lnTo>
                    <a:pt x="643175" y="157480"/>
                  </a:lnTo>
                  <a:lnTo>
                    <a:pt x="643175" y="140970"/>
                  </a:lnTo>
                  <a:close/>
                  <a:moveTo>
                    <a:pt x="643175" y="0"/>
                  </a:moveTo>
                  <a:lnTo>
                    <a:pt x="1779195" y="0"/>
                  </a:lnTo>
                  <a:lnTo>
                    <a:pt x="1779195" y="60960"/>
                  </a:lnTo>
                  <a:lnTo>
                    <a:pt x="643175" y="60960"/>
                  </a:lnTo>
                  <a:lnTo>
                    <a:pt x="643175" y="0"/>
                  </a:lnTo>
                  <a:close/>
                </a:path>
              </a:pathLst>
            </a:custGeom>
            <a:solidFill>
              <a:srgbClr val="EFF0F2"/>
            </a:solidFill>
          </p:spPr>
        </p:sp>
      </p:grpSp>
      <p:sp>
        <p:nvSpPr>
          <p:cNvPr id="15" name="TextBox 15"/>
          <p:cNvSpPr txBox="1"/>
          <p:nvPr/>
        </p:nvSpPr>
        <p:spPr>
          <a:xfrm>
            <a:off x="1822904" y="6705600"/>
            <a:ext cx="5416096" cy="846386"/>
          </a:xfrm>
          <a:prstGeom prst="rect">
            <a:avLst/>
          </a:prstGeom>
        </p:spPr>
        <p:txBody>
          <a:bodyPr wrap="square" lIns="0" tIns="0" rIns="0" bIns="0" rtlCol="0" anchor="t">
            <a:spAutoFit/>
          </a:bodyPr>
          <a:lstStyle/>
          <a:p>
            <a:pPr algn="ctr">
              <a:lnSpc>
                <a:spcPts val="2240"/>
              </a:lnSpc>
            </a:pPr>
            <a:r>
              <a:rPr lang="en-US" sz="1600" b="1" dirty="0">
                <a:solidFill>
                  <a:srgbClr val="5F5E5A"/>
                </a:solidFill>
                <a:latin typeface="Drukaatie Burti"/>
              </a:rPr>
              <a:t>A Virginia Readers' Choice (VRC) selection. To participate in Virginia Readers' Choice read at least four of the ten books on the VRC book list. Visit the library for more information</a:t>
            </a:r>
          </a:p>
        </p:txBody>
      </p:sp>
      <p:sp>
        <p:nvSpPr>
          <p:cNvPr id="17" name="AutoShape 17"/>
          <p:cNvSpPr/>
          <p:nvPr/>
        </p:nvSpPr>
        <p:spPr>
          <a:xfrm>
            <a:off x="0" y="1122446"/>
            <a:ext cx="7772400" cy="5228055"/>
          </a:xfrm>
          <a:prstGeom prst="rect">
            <a:avLst/>
          </a:prstGeom>
          <a:solidFill>
            <a:srgbClr val="D9D9D9"/>
          </a:solidFill>
        </p:spPr>
      </p:sp>
      <p:sp>
        <p:nvSpPr>
          <p:cNvPr id="18" name="TextBox 18"/>
          <p:cNvSpPr txBox="1"/>
          <p:nvPr/>
        </p:nvSpPr>
        <p:spPr>
          <a:xfrm>
            <a:off x="3122055" y="1627103"/>
            <a:ext cx="4326663" cy="3173497"/>
          </a:xfrm>
          <a:prstGeom prst="rect">
            <a:avLst/>
          </a:prstGeom>
        </p:spPr>
        <p:txBody>
          <a:bodyPr wrap="square" lIns="0" tIns="0" rIns="0" bIns="0" rtlCol="0" anchor="t">
            <a:spAutoFit/>
          </a:bodyPr>
          <a:lstStyle/>
          <a:p>
            <a:pPr>
              <a:lnSpc>
                <a:spcPct val="130000"/>
              </a:lnSpc>
            </a:pPr>
            <a:r>
              <a:rPr lang="en-US" sz="1600" dirty="0"/>
              <a:t>June's life at home with her stepmother and stepsister is a dark one—and a secret one. She is trapped like a butterfly in a net. </a:t>
            </a:r>
            <a:r>
              <a:rPr lang="en-US" sz="1600" dirty="0"/>
              <a:t/>
            </a:r>
            <a:br>
              <a:rPr lang="en-US" sz="1600" dirty="0"/>
            </a:br>
            <a:r>
              <a:rPr lang="en-US" sz="1600" dirty="0"/>
              <a:t/>
            </a:r>
            <a:br>
              <a:rPr lang="en-US" sz="1600" dirty="0"/>
            </a:br>
            <a:r>
              <a:rPr lang="en-US" sz="1600" dirty="0"/>
              <a:t>But then June meets Blister, a boy in the woods. In him she </a:t>
            </a:r>
            <a:r>
              <a:rPr lang="en-US" sz="1600" dirty="0" smtClean="0"/>
              <a:t>recognizes </a:t>
            </a:r>
            <a:r>
              <a:rPr lang="en-US" sz="1600" dirty="0"/>
              <a:t>the tiniest glimmer of hope that perhaps she can find a way to fly far, far away from her home and be free. Because every creature in this world deserves their freedom... But at what price?</a:t>
            </a:r>
            <a:endParaRPr lang="en-US" sz="1600" dirty="0">
              <a:solidFill>
                <a:srgbClr val="000000"/>
              </a:solidFill>
              <a:latin typeface="Franklin Gothic Medium" charset="0"/>
              <a:ea typeface="Franklin Gothic Medium" charset="0"/>
              <a:cs typeface="Franklin Gothic Medium" charset="0"/>
            </a:endParaRPr>
          </a:p>
        </p:txBody>
      </p:sp>
      <p:sp>
        <p:nvSpPr>
          <p:cNvPr id="19" name="TextBox 19"/>
          <p:cNvSpPr txBox="1"/>
          <p:nvPr/>
        </p:nvSpPr>
        <p:spPr>
          <a:xfrm>
            <a:off x="216851" y="5171926"/>
            <a:ext cx="2695485" cy="743793"/>
          </a:xfrm>
          <a:prstGeom prst="rect">
            <a:avLst/>
          </a:prstGeom>
        </p:spPr>
        <p:txBody>
          <a:bodyPr lIns="0" tIns="0" rIns="0" bIns="0" rtlCol="0" anchor="t">
            <a:spAutoFit/>
          </a:bodyPr>
          <a:lstStyle/>
          <a:p>
            <a:pPr algn="ctr">
              <a:lnSpc>
                <a:spcPts val="1852"/>
              </a:lnSpc>
            </a:pPr>
            <a:r>
              <a:rPr lang="en-US" sz="1600" b="1" dirty="0" smtClean="0">
                <a:solidFill>
                  <a:srgbClr val="000000"/>
                </a:solidFill>
                <a:latin typeface="Raleway"/>
              </a:rPr>
              <a:t>Paper Butterflies</a:t>
            </a:r>
            <a:endParaRPr lang="en-US" sz="1600" b="1" dirty="0">
              <a:solidFill>
                <a:srgbClr val="000000"/>
              </a:solidFill>
              <a:latin typeface="Raleway"/>
            </a:endParaRPr>
          </a:p>
          <a:p>
            <a:pPr algn="ctr">
              <a:lnSpc>
                <a:spcPts val="1852"/>
              </a:lnSpc>
            </a:pPr>
            <a:r>
              <a:rPr lang="en-US" sz="1428" b="1" dirty="0">
                <a:solidFill>
                  <a:srgbClr val="000000"/>
                </a:solidFill>
                <a:latin typeface="Raleway"/>
              </a:rPr>
              <a:t>By: </a:t>
            </a:r>
            <a:r>
              <a:rPr lang="en-US" sz="1428" b="1" dirty="0" smtClean="0">
                <a:solidFill>
                  <a:srgbClr val="000000"/>
                </a:solidFill>
                <a:latin typeface="Raleway"/>
              </a:rPr>
              <a:t>Lisa </a:t>
            </a:r>
            <a:r>
              <a:rPr lang="en-US" sz="1428" b="1" dirty="0" err="1" smtClean="0">
                <a:solidFill>
                  <a:srgbClr val="000000"/>
                </a:solidFill>
                <a:latin typeface="Raleway"/>
              </a:rPr>
              <a:t>Heathfield</a:t>
            </a:r>
            <a:endParaRPr lang="en-US" sz="1323" b="1" dirty="0">
              <a:solidFill>
                <a:srgbClr val="000000"/>
              </a:solidFill>
              <a:latin typeface="Raleway"/>
            </a:endParaRPr>
          </a:p>
          <a:p>
            <a:pPr algn="ctr">
              <a:lnSpc>
                <a:spcPts val="2000"/>
              </a:lnSpc>
            </a:pPr>
            <a:r>
              <a:rPr lang="en-US" sz="1428" b="1" dirty="0">
                <a:solidFill>
                  <a:srgbClr val="000000"/>
                </a:solidFill>
                <a:latin typeface="Raleway"/>
              </a:rPr>
              <a:t>Call #: </a:t>
            </a:r>
            <a:r>
              <a:rPr lang="en-US" sz="1428" b="1" dirty="0" smtClean="0">
                <a:solidFill>
                  <a:srgbClr val="000000"/>
                </a:solidFill>
                <a:latin typeface="Raleway"/>
              </a:rPr>
              <a:t>FIC </a:t>
            </a:r>
            <a:r>
              <a:rPr lang="en-US" sz="1428" b="1" dirty="0" smtClean="0">
                <a:solidFill>
                  <a:srgbClr val="000000"/>
                </a:solidFill>
                <a:latin typeface="Raleway"/>
              </a:rPr>
              <a:t>HEA</a:t>
            </a:r>
            <a:endParaRPr lang="en-US" sz="1428" b="1" dirty="0">
              <a:solidFill>
                <a:srgbClr val="000000"/>
              </a:solidFill>
              <a:latin typeface="Raleway"/>
            </a:endParaRPr>
          </a:p>
        </p:txBody>
      </p:sp>
      <p:pic>
        <p:nvPicPr>
          <p:cNvPr id="21" name="Picture 21"/>
          <p:cNvPicPr>
            <a:picLocks noChangeAspect="1"/>
          </p:cNvPicPr>
          <p:nvPr/>
        </p:nvPicPr>
        <p:blipFill>
          <a:blip r:embed="rId3"/>
          <a:srcRect/>
          <a:stretch>
            <a:fillRect/>
          </a:stretch>
        </p:blipFill>
        <p:spPr>
          <a:xfrm>
            <a:off x="457200" y="6512284"/>
            <a:ext cx="1023267" cy="1183916"/>
          </a:xfrm>
          <a:prstGeom prst="rect">
            <a:avLst/>
          </a:prstGeom>
        </p:spPr>
      </p:pic>
      <p:pic>
        <p:nvPicPr>
          <p:cNvPr id="31" name="Picture 8" descr="elated image"/>
          <p:cNvPicPr>
            <a:picLocks noChangeAspect="1" noChangeArrowheads="1"/>
          </p:cNvPicPr>
          <p:nvPr/>
        </p:nvPicPr>
        <p:blipFill>
          <a:blip r:embed="rId4">
            <a:alphaModFix amt="70000"/>
            <a:extLst>
              <a:ext uri="{28A0092B-C50C-407E-A947-70E740481C1C}">
                <a14:useLocalDpi xmlns:a14="http://schemas.microsoft.com/office/drawing/2010/main" val="0"/>
              </a:ext>
            </a:extLst>
          </a:blip>
          <a:srcRect/>
          <a:stretch>
            <a:fillRect/>
          </a:stretch>
        </p:blipFill>
        <p:spPr bwMode="auto">
          <a:xfrm rot="20604345">
            <a:off x="127491" y="117022"/>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elated image"/>
          <p:cNvPicPr>
            <a:picLocks noChangeAspect="1" noChangeArrowheads="1"/>
          </p:cNvPicPr>
          <p:nvPr/>
        </p:nvPicPr>
        <p:blipFill>
          <a:blip r:embed="rId4">
            <a:alphaModFix amt="70000"/>
            <a:extLst>
              <a:ext uri="{28A0092B-C50C-407E-A947-70E740481C1C}">
                <a14:useLocalDpi xmlns:a14="http://schemas.microsoft.com/office/drawing/2010/main" val="0"/>
              </a:ext>
            </a:extLst>
          </a:blip>
          <a:srcRect/>
          <a:stretch>
            <a:fillRect/>
          </a:stretch>
        </p:blipFill>
        <p:spPr bwMode="auto">
          <a:xfrm rot="1097033">
            <a:off x="6622156" y="129558"/>
            <a:ext cx="1000612" cy="80049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https://images-na.ssl-images-amazon.com/images/I/8181KH0VR7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8014835"/>
            <a:ext cx="1248622" cy="188676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https://images-na.ssl-images-amazon.com/images/I/51Mm5EBtrpL._SX340_BO1,204,203,200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566905"/>
            <a:ext cx="2428458" cy="354327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descr="https://images-na.ssl-images-amazon.com/images/I/51TECFnAT4L._SX329_BO1,204,203,200_.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4186" y="8001677"/>
            <a:ext cx="1251088" cy="188608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8" descr="https://images-na.ssl-images-amazon.com/images/I/51wfDsq20s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4506" y="8014835"/>
            <a:ext cx="1354212" cy="186530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0" descr="https://images-na.ssl-images-amazon.com/images/I/81vurbvn9AL.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6434" y="8001677"/>
            <a:ext cx="1253785" cy="18784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https://images.gr-assets.com/books/1492473454l/2353287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89055" y="7984631"/>
            <a:ext cx="1354545" cy="1895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3858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TotalTime>
  <Words>1119</Words>
  <Application>Microsoft Macintosh PowerPoint</Application>
  <PresentationFormat>Custom</PresentationFormat>
  <Paragraphs>81</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Drukaatie Burti</vt:lpstr>
      <vt:lpstr>Franklin Gothic Medium</vt:lpstr>
      <vt:lpstr>Raleway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Eriksen: A Novel In-STALL-Ment</dc:title>
  <cp:lastModifiedBy>Microsoft Office User</cp:lastModifiedBy>
  <cp:revision>35</cp:revision>
  <cp:lastPrinted>2019-07-24T05:35:50Z</cp:lastPrinted>
  <dcterms:created xsi:type="dcterms:W3CDTF">2006-08-16T00:00:00Z</dcterms:created>
  <dcterms:modified xsi:type="dcterms:W3CDTF">2019-07-24T05:36:16Z</dcterms:modified>
  <dc:identifier>DADgZ3gNteQ</dc:identifier>
</cp:coreProperties>
</file>