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258" r:id="rId3"/>
    <p:sldId id="257" r:id="rId4"/>
    <p:sldId id="259" r:id="rId5"/>
    <p:sldId id="260" r:id="rId6"/>
    <p:sldId id="261" r:id="rId7"/>
    <p:sldId id="262" r:id="rId8"/>
    <p:sldId id="263" r:id="rId9"/>
    <p:sldId id="264" r:id="rId10"/>
    <p:sldId id="265" r:id="rId11"/>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5" autoAdjust="0"/>
    <p:restoredTop sz="94609" autoAdjust="0"/>
  </p:normalViewPr>
  <p:slideViewPr>
    <p:cSldViewPr>
      <p:cViewPr>
        <p:scale>
          <a:sx n="110" d="100"/>
          <a:sy n="110" d="100"/>
        </p:scale>
        <p:origin x="1320"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0"/>
    </p:cViewPr>
  </p:sorterViewPr>
  <p:notesViewPr>
    <p:cSldViewPr>
      <p:cViewPr varScale="1">
        <p:scale>
          <a:sx n="79" d="100"/>
          <a:sy n="79" d="100"/>
        </p:scale>
        <p:origin x="3200" y="192"/>
      </p:cViewPr>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8DEABF8-1920-D74C-BAE1-A1D23E36829C}" type="datetimeFigureOut">
              <a:rPr lang="en-US" smtClean="0"/>
              <a:t>7/23/19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2B8BEF9-A721-9943-A216-583751BD2872}" type="slidenum">
              <a:rPr lang="en-US" smtClean="0"/>
              <a:t>‹#›</a:t>
            </a:fld>
            <a:endParaRPr lang="en-US"/>
          </a:p>
        </p:txBody>
      </p:sp>
    </p:spTree>
    <p:extLst>
      <p:ext uri="{BB962C8B-B14F-4D97-AF65-F5344CB8AC3E}">
        <p14:creationId xmlns:p14="http://schemas.microsoft.com/office/powerpoint/2010/main" val="3086721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E08C48-7553-8D40-A3C7-E0FF30A598A1}" type="datetimeFigureOut">
              <a:rPr lang="en-US" smtClean="0"/>
              <a:t>7/23/19</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BBAB86-FFE3-4C47-80D8-359351FE0708}" type="slidenum">
              <a:rPr lang="en-US" smtClean="0"/>
              <a:t>‹#›</a:t>
            </a:fld>
            <a:endParaRPr lang="en-US"/>
          </a:p>
        </p:txBody>
      </p:sp>
    </p:spTree>
    <p:extLst>
      <p:ext uri="{BB962C8B-B14F-4D97-AF65-F5344CB8AC3E}">
        <p14:creationId xmlns:p14="http://schemas.microsoft.com/office/powerpoint/2010/main" val="1532147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BBAB86-FFE3-4C47-80D8-359351FE0708}" type="slidenum">
              <a:rPr lang="en-US" smtClean="0"/>
              <a:t>1</a:t>
            </a:fld>
            <a:endParaRPr lang="en-US"/>
          </a:p>
        </p:txBody>
      </p:sp>
    </p:spTree>
    <p:extLst>
      <p:ext uri="{BB962C8B-B14F-4D97-AF65-F5344CB8AC3E}">
        <p14:creationId xmlns:p14="http://schemas.microsoft.com/office/powerpoint/2010/main" val="322722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BBAB86-FFE3-4C47-80D8-359351FE0708}" type="slidenum">
              <a:rPr lang="en-US" smtClean="0"/>
              <a:t>10</a:t>
            </a:fld>
            <a:endParaRPr lang="en-US"/>
          </a:p>
        </p:txBody>
      </p:sp>
    </p:spTree>
    <p:extLst>
      <p:ext uri="{BB962C8B-B14F-4D97-AF65-F5344CB8AC3E}">
        <p14:creationId xmlns:p14="http://schemas.microsoft.com/office/powerpoint/2010/main" val="713148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BBAB86-FFE3-4C47-80D8-359351FE0708}" type="slidenum">
              <a:rPr lang="en-US" smtClean="0"/>
              <a:t>2</a:t>
            </a:fld>
            <a:endParaRPr lang="en-US"/>
          </a:p>
        </p:txBody>
      </p:sp>
    </p:spTree>
    <p:extLst>
      <p:ext uri="{BB962C8B-B14F-4D97-AF65-F5344CB8AC3E}">
        <p14:creationId xmlns:p14="http://schemas.microsoft.com/office/powerpoint/2010/main" val="2121510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BBAB86-FFE3-4C47-80D8-359351FE0708}" type="slidenum">
              <a:rPr lang="en-US" smtClean="0"/>
              <a:t>3</a:t>
            </a:fld>
            <a:endParaRPr lang="en-US"/>
          </a:p>
        </p:txBody>
      </p:sp>
    </p:spTree>
    <p:extLst>
      <p:ext uri="{BB962C8B-B14F-4D97-AF65-F5344CB8AC3E}">
        <p14:creationId xmlns:p14="http://schemas.microsoft.com/office/powerpoint/2010/main" val="864303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BBAB86-FFE3-4C47-80D8-359351FE0708}" type="slidenum">
              <a:rPr lang="en-US" smtClean="0"/>
              <a:t>4</a:t>
            </a:fld>
            <a:endParaRPr lang="en-US"/>
          </a:p>
        </p:txBody>
      </p:sp>
    </p:spTree>
    <p:extLst>
      <p:ext uri="{BB962C8B-B14F-4D97-AF65-F5344CB8AC3E}">
        <p14:creationId xmlns:p14="http://schemas.microsoft.com/office/powerpoint/2010/main" val="752057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BBAB86-FFE3-4C47-80D8-359351FE0708}" type="slidenum">
              <a:rPr lang="en-US" smtClean="0"/>
              <a:t>5</a:t>
            </a:fld>
            <a:endParaRPr lang="en-US"/>
          </a:p>
        </p:txBody>
      </p:sp>
    </p:spTree>
    <p:extLst>
      <p:ext uri="{BB962C8B-B14F-4D97-AF65-F5344CB8AC3E}">
        <p14:creationId xmlns:p14="http://schemas.microsoft.com/office/powerpoint/2010/main" val="153710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BBAB86-FFE3-4C47-80D8-359351FE0708}" type="slidenum">
              <a:rPr lang="en-US" smtClean="0"/>
              <a:t>6</a:t>
            </a:fld>
            <a:endParaRPr lang="en-US"/>
          </a:p>
        </p:txBody>
      </p:sp>
    </p:spTree>
    <p:extLst>
      <p:ext uri="{BB962C8B-B14F-4D97-AF65-F5344CB8AC3E}">
        <p14:creationId xmlns:p14="http://schemas.microsoft.com/office/powerpoint/2010/main" val="843264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BBAB86-FFE3-4C47-80D8-359351FE0708}" type="slidenum">
              <a:rPr lang="en-US" smtClean="0"/>
              <a:t>7</a:t>
            </a:fld>
            <a:endParaRPr lang="en-US"/>
          </a:p>
        </p:txBody>
      </p:sp>
    </p:spTree>
    <p:extLst>
      <p:ext uri="{BB962C8B-B14F-4D97-AF65-F5344CB8AC3E}">
        <p14:creationId xmlns:p14="http://schemas.microsoft.com/office/powerpoint/2010/main" val="1117846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BBAB86-FFE3-4C47-80D8-359351FE0708}" type="slidenum">
              <a:rPr lang="en-US" smtClean="0"/>
              <a:t>8</a:t>
            </a:fld>
            <a:endParaRPr lang="en-US"/>
          </a:p>
        </p:txBody>
      </p:sp>
    </p:spTree>
    <p:extLst>
      <p:ext uri="{BB962C8B-B14F-4D97-AF65-F5344CB8AC3E}">
        <p14:creationId xmlns:p14="http://schemas.microsoft.com/office/powerpoint/2010/main" val="499766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BBAB86-FFE3-4C47-80D8-359351FE0708}" type="slidenum">
              <a:rPr lang="en-US" smtClean="0"/>
              <a:t>9</a:t>
            </a:fld>
            <a:endParaRPr lang="en-US"/>
          </a:p>
        </p:txBody>
      </p:sp>
    </p:spTree>
    <p:extLst>
      <p:ext uri="{BB962C8B-B14F-4D97-AF65-F5344CB8AC3E}">
        <p14:creationId xmlns:p14="http://schemas.microsoft.com/office/powerpoint/2010/main" val="618099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7/23/19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7/23/19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7/23/19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12.jpe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2.jpeg"/><Relationship Id="rId5"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5.jpeg"/><Relationship Id="rId5"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2.jpeg"/><Relationship Id="rId5"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7.jpeg"/><Relationship Id="rId5"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8.jpeg"/><Relationship Id="rId5"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9.jpeg"/><Relationship Id="rId5"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0.jpeg"/><Relationship Id="rId5"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1.jpeg"/><Relationship Id="rId5"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rot="-5400000">
            <a:off x="-434753" y="8755454"/>
            <a:ext cx="1669596" cy="769441"/>
          </a:xfrm>
          <a:prstGeom prst="rect">
            <a:avLst/>
          </a:prstGeom>
        </p:spPr>
        <p:txBody>
          <a:bodyPr lIns="0" tIns="0" rIns="0" bIns="0" rtlCol="0" anchor="t">
            <a:spAutoFit/>
          </a:bodyPr>
          <a:lstStyle/>
          <a:p>
            <a:pPr>
              <a:lnSpc>
                <a:spcPts val="1979"/>
              </a:lnSpc>
            </a:pPr>
            <a:r>
              <a:rPr lang="en-US" sz="1350" b="1" dirty="0" smtClean="0">
                <a:solidFill>
                  <a:srgbClr val="5F5E5A"/>
                </a:solidFill>
                <a:latin typeface="Raleway"/>
              </a:rPr>
              <a:t>Refugee</a:t>
            </a:r>
          </a:p>
          <a:p>
            <a:pPr>
              <a:lnSpc>
                <a:spcPts val="1979"/>
              </a:lnSpc>
            </a:pPr>
            <a:r>
              <a:rPr lang="en-US" sz="1350" b="1" dirty="0" smtClean="0">
                <a:solidFill>
                  <a:srgbClr val="5F5E5A"/>
                </a:solidFill>
                <a:latin typeface="Raleway"/>
              </a:rPr>
              <a:t> </a:t>
            </a:r>
            <a:r>
              <a:rPr lang="en-US" sz="1350" b="1" dirty="0">
                <a:solidFill>
                  <a:srgbClr val="5F5E5A"/>
                </a:solidFill>
                <a:latin typeface="Raleway"/>
              </a:rPr>
              <a:t>Call #: </a:t>
            </a:r>
            <a:r>
              <a:rPr lang="en-US" sz="1350" b="1" dirty="0" smtClean="0">
                <a:solidFill>
                  <a:srgbClr val="5F5E5A"/>
                </a:solidFill>
                <a:latin typeface="Raleway"/>
              </a:rPr>
              <a:t>FIC GRA</a:t>
            </a:r>
            <a:endParaRPr lang="en-US" sz="1350" b="1" dirty="0">
              <a:solidFill>
                <a:srgbClr val="5F5E5A"/>
              </a:solidFill>
              <a:latin typeface="Raleway"/>
            </a:endParaRPr>
          </a:p>
          <a:p>
            <a:pPr algn="l">
              <a:lnSpc>
                <a:spcPts val="1979"/>
              </a:lnSpc>
            </a:pPr>
            <a:r>
              <a:rPr lang="en-US" sz="1350" b="1" dirty="0" smtClean="0">
                <a:solidFill>
                  <a:srgbClr val="5F5E5A"/>
                </a:solidFill>
                <a:latin typeface="Raleway"/>
              </a:rPr>
              <a:t>Historical Fiction</a:t>
            </a:r>
            <a:endParaRPr lang="en-US" sz="1350" b="1" dirty="0">
              <a:solidFill>
                <a:srgbClr val="5F5E5A"/>
              </a:solidFill>
              <a:latin typeface="Raleway"/>
            </a:endParaRPr>
          </a:p>
        </p:txBody>
      </p:sp>
      <p:sp>
        <p:nvSpPr>
          <p:cNvPr id="4" name="TextBox 4"/>
          <p:cNvSpPr txBox="1"/>
          <p:nvPr/>
        </p:nvSpPr>
        <p:spPr>
          <a:xfrm rot="-5400000">
            <a:off x="1215519" y="8766258"/>
            <a:ext cx="1669596" cy="747833"/>
          </a:xfrm>
          <a:prstGeom prst="rect">
            <a:avLst/>
          </a:prstGeom>
        </p:spPr>
        <p:txBody>
          <a:bodyPr lIns="0" tIns="0" rIns="0" bIns="0" rtlCol="0" anchor="t">
            <a:spAutoFit/>
          </a:bodyPr>
          <a:lstStyle/>
          <a:p>
            <a:pPr>
              <a:lnSpc>
                <a:spcPts val="1979"/>
              </a:lnSpc>
            </a:pPr>
            <a:r>
              <a:rPr lang="en-US" sz="1350" b="1" dirty="0">
                <a:solidFill>
                  <a:srgbClr val="5F5E5A"/>
                </a:solidFill>
                <a:latin typeface="Raleway"/>
              </a:rPr>
              <a:t>Refugee</a:t>
            </a:r>
          </a:p>
          <a:p>
            <a:pPr>
              <a:lnSpc>
                <a:spcPts val="1979"/>
              </a:lnSpc>
            </a:pPr>
            <a:r>
              <a:rPr lang="en-US" sz="1350" b="1" dirty="0">
                <a:solidFill>
                  <a:srgbClr val="5F5E5A"/>
                </a:solidFill>
                <a:latin typeface="Raleway"/>
              </a:rPr>
              <a:t> Call #: FIC GRA</a:t>
            </a:r>
          </a:p>
          <a:p>
            <a:pPr>
              <a:lnSpc>
                <a:spcPts val="1979"/>
              </a:lnSpc>
            </a:pPr>
            <a:r>
              <a:rPr lang="en-US" sz="1350" b="1" dirty="0">
                <a:solidFill>
                  <a:srgbClr val="5F5E5A"/>
                </a:solidFill>
                <a:latin typeface="Raleway"/>
              </a:rPr>
              <a:t>Historical Fiction</a:t>
            </a:r>
          </a:p>
        </p:txBody>
      </p:sp>
      <p:sp>
        <p:nvSpPr>
          <p:cNvPr id="5" name="TextBox 5"/>
          <p:cNvSpPr txBox="1"/>
          <p:nvPr/>
        </p:nvSpPr>
        <p:spPr>
          <a:xfrm rot="-5400000">
            <a:off x="2091975" y="8766258"/>
            <a:ext cx="1669596" cy="747833"/>
          </a:xfrm>
          <a:prstGeom prst="rect">
            <a:avLst/>
          </a:prstGeom>
        </p:spPr>
        <p:txBody>
          <a:bodyPr lIns="0" tIns="0" rIns="0" bIns="0" rtlCol="0" anchor="t">
            <a:spAutoFit/>
          </a:bodyPr>
          <a:lstStyle/>
          <a:p>
            <a:pPr>
              <a:lnSpc>
                <a:spcPts val="1979"/>
              </a:lnSpc>
            </a:pPr>
            <a:r>
              <a:rPr lang="en-US" sz="1350" b="1" dirty="0">
                <a:solidFill>
                  <a:srgbClr val="5F5E5A"/>
                </a:solidFill>
                <a:latin typeface="Raleway"/>
              </a:rPr>
              <a:t>Refugee</a:t>
            </a:r>
          </a:p>
          <a:p>
            <a:pPr>
              <a:lnSpc>
                <a:spcPts val="1979"/>
              </a:lnSpc>
            </a:pPr>
            <a:r>
              <a:rPr lang="en-US" sz="1350" b="1" dirty="0">
                <a:solidFill>
                  <a:srgbClr val="5F5E5A"/>
                </a:solidFill>
                <a:latin typeface="Raleway"/>
              </a:rPr>
              <a:t> Call #: FIC GRA</a:t>
            </a:r>
          </a:p>
          <a:p>
            <a:pPr>
              <a:lnSpc>
                <a:spcPts val="1979"/>
              </a:lnSpc>
            </a:pPr>
            <a:r>
              <a:rPr lang="en-US" sz="1350" b="1" dirty="0">
                <a:solidFill>
                  <a:srgbClr val="5F5E5A"/>
                </a:solidFill>
                <a:latin typeface="Raleway"/>
              </a:rPr>
              <a:t>Historical Fiction</a:t>
            </a:r>
          </a:p>
        </p:txBody>
      </p:sp>
      <p:sp>
        <p:nvSpPr>
          <p:cNvPr id="6" name="TextBox 6"/>
          <p:cNvSpPr txBox="1"/>
          <p:nvPr/>
        </p:nvSpPr>
        <p:spPr>
          <a:xfrm rot="-5400000">
            <a:off x="2968433" y="8766258"/>
            <a:ext cx="1669596" cy="747833"/>
          </a:xfrm>
          <a:prstGeom prst="rect">
            <a:avLst/>
          </a:prstGeom>
        </p:spPr>
        <p:txBody>
          <a:bodyPr lIns="0" tIns="0" rIns="0" bIns="0" rtlCol="0" anchor="t">
            <a:spAutoFit/>
          </a:bodyPr>
          <a:lstStyle/>
          <a:p>
            <a:pPr>
              <a:lnSpc>
                <a:spcPts val="1979"/>
              </a:lnSpc>
            </a:pPr>
            <a:r>
              <a:rPr lang="en-US" sz="1350" b="1" dirty="0">
                <a:solidFill>
                  <a:srgbClr val="5F5E5A"/>
                </a:solidFill>
                <a:latin typeface="Raleway"/>
              </a:rPr>
              <a:t>Refugee</a:t>
            </a:r>
          </a:p>
          <a:p>
            <a:pPr>
              <a:lnSpc>
                <a:spcPts val="1979"/>
              </a:lnSpc>
            </a:pPr>
            <a:r>
              <a:rPr lang="en-US" sz="1350" b="1" dirty="0">
                <a:solidFill>
                  <a:srgbClr val="5F5E5A"/>
                </a:solidFill>
                <a:latin typeface="Raleway"/>
              </a:rPr>
              <a:t> Call #: FIC GRA</a:t>
            </a:r>
          </a:p>
          <a:p>
            <a:pPr>
              <a:lnSpc>
                <a:spcPts val="1979"/>
              </a:lnSpc>
            </a:pPr>
            <a:r>
              <a:rPr lang="en-US" sz="1350" b="1" dirty="0">
                <a:solidFill>
                  <a:srgbClr val="5F5E5A"/>
                </a:solidFill>
                <a:latin typeface="Raleway"/>
              </a:rPr>
              <a:t>Historical Fiction</a:t>
            </a:r>
          </a:p>
        </p:txBody>
      </p:sp>
      <p:sp>
        <p:nvSpPr>
          <p:cNvPr id="7" name="TextBox 7"/>
          <p:cNvSpPr txBox="1"/>
          <p:nvPr/>
        </p:nvSpPr>
        <p:spPr>
          <a:xfrm rot="-5400000">
            <a:off x="3844891" y="8766258"/>
            <a:ext cx="1669596" cy="747833"/>
          </a:xfrm>
          <a:prstGeom prst="rect">
            <a:avLst/>
          </a:prstGeom>
        </p:spPr>
        <p:txBody>
          <a:bodyPr lIns="0" tIns="0" rIns="0" bIns="0" rtlCol="0" anchor="t">
            <a:spAutoFit/>
          </a:bodyPr>
          <a:lstStyle/>
          <a:p>
            <a:pPr>
              <a:lnSpc>
                <a:spcPts val="1979"/>
              </a:lnSpc>
            </a:pPr>
            <a:r>
              <a:rPr lang="en-US" sz="1350" b="1" dirty="0">
                <a:solidFill>
                  <a:srgbClr val="5F5E5A"/>
                </a:solidFill>
                <a:latin typeface="Raleway"/>
              </a:rPr>
              <a:t>Refugee</a:t>
            </a:r>
          </a:p>
          <a:p>
            <a:pPr>
              <a:lnSpc>
                <a:spcPts val="1979"/>
              </a:lnSpc>
            </a:pPr>
            <a:r>
              <a:rPr lang="en-US" sz="1350" b="1" dirty="0">
                <a:solidFill>
                  <a:srgbClr val="5F5E5A"/>
                </a:solidFill>
                <a:latin typeface="Raleway"/>
              </a:rPr>
              <a:t> Call #: FIC GRA</a:t>
            </a:r>
          </a:p>
          <a:p>
            <a:pPr>
              <a:lnSpc>
                <a:spcPts val="1979"/>
              </a:lnSpc>
            </a:pPr>
            <a:r>
              <a:rPr lang="en-US" sz="1350" b="1" dirty="0">
                <a:solidFill>
                  <a:srgbClr val="5F5E5A"/>
                </a:solidFill>
                <a:latin typeface="Raleway"/>
              </a:rPr>
              <a:t>Historical Fiction</a:t>
            </a:r>
          </a:p>
        </p:txBody>
      </p:sp>
      <p:sp>
        <p:nvSpPr>
          <p:cNvPr id="8" name="TextBox 8"/>
          <p:cNvSpPr txBox="1"/>
          <p:nvPr/>
        </p:nvSpPr>
        <p:spPr>
          <a:xfrm rot="-5400000">
            <a:off x="4721347" y="8766258"/>
            <a:ext cx="1669596" cy="747833"/>
          </a:xfrm>
          <a:prstGeom prst="rect">
            <a:avLst/>
          </a:prstGeom>
        </p:spPr>
        <p:txBody>
          <a:bodyPr lIns="0" tIns="0" rIns="0" bIns="0" rtlCol="0" anchor="t">
            <a:spAutoFit/>
          </a:bodyPr>
          <a:lstStyle/>
          <a:p>
            <a:pPr>
              <a:lnSpc>
                <a:spcPts val="1979"/>
              </a:lnSpc>
            </a:pPr>
            <a:r>
              <a:rPr lang="en-US" sz="1350" b="1" dirty="0">
                <a:solidFill>
                  <a:srgbClr val="5F5E5A"/>
                </a:solidFill>
                <a:latin typeface="Raleway"/>
              </a:rPr>
              <a:t>Refugee</a:t>
            </a:r>
          </a:p>
          <a:p>
            <a:pPr>
              <a:lnSpc>
                <a:spcPts val="1979"/>
              </a:lnSpc>
            </a:pPr>
            <a:r>
              <a:rPr lang="en-US" sz="1350" b="1" dirty="0">
                <a:solidFill>
                  <a:srgbClr val="5F5E5A"/>
                </a:solidFill>
                <a:latin typeface="Raleway"/>
              </a:rPr>
              <a:t> Call #: FIC GRA</a:t>
            </a:r>
          </a:p>
          <a:p>
            <a:pPr>
              <a:lnSpc>
                <a:spcPts val="1979"/>
              </a:lnSpc>
            </a:pPr>
            <a:r>
              <a:rPr lang="en-US" sz="1350" b="1" dirty="0">
                <a:solidFill>
                  <a:srgbClr val="5F5E5A"/>
                </a:solidFill>
                <a:latin typeface="Raleway"/>
              </a:rPr>
              <a:t>Historical Fiction</a:t>
            </a:r>
          </a:p>
        </p:txBody>
      </p:sp>
      <p:sp>
        <p:nvSpPr>
          <p:cNvPr id="9" name="TextBox 9"/>
          <p:cNvSpPr txBox="1"/>
          <p:nvPr/>
        </p:nvSpPr>
        <p:spPr>
          <a:xfrm rot="-5400000">
            <a:off x="5597805" y="8766258"/>
            <a:ext cx="1669596" cy="747833"/>
          </a:xfrm>
          <a:prstGeom prst="rect">
            <a:avLst/>
          </a:prstGeom>
        </p:spPr>
        <p:txBody>
          <a:bodyPr lIns="0" tIns="0" rIns="0" bIns="0" rtlCol="0" anchor="t">
            <a:spAutoFit/>
          </a:bodyPr>
          <a:lstStyle/>
          <a:p>
            <a:pPr>
              <a:lnSpc>
                <a:spcPts val="1979"/>
              </a:lnSpc>
            </a:pPr>
            <a:r>
              <a:rPr lang="en-US" sz="1350" b="1" dirty="0">
                <a:solidFill>
                  <a:srgbClr val="5F5E5A"/>
                </a:solidFill>
                <a:latin typeface="Raleway"/>
              </a:rPr>
              <a:t>Refugee</a:t>
            </a:r>
          </a:p>
          <a:p>
            <a:pPr>
              <a:lnSpc>
                <a:spcPts val="1979"/>
              </a:lnSpc>
            </a:pPr>
            <a:r>
              <a:rPr lang="en-US" sz="1350" b="1" dirty="0">
                <a:solidFill>
                  <a:srgbClr val="5F5E5A"/>
                </a:solidFill>
                <a:latin typeface="Raleway"/>
              </a:rPr>
              <a:t> Call #: FIC GRA</a:t>
            </a:r>
          </a:p>
          <a:p>
            <a:pPr>
              <a:lnSpc>
                <a:spcPts val="1979"/>
              </a:lnSpc>
            </a:pPr>
            <a:r>
              <a:rPr lang="en-US" sz="1350" b="1" dirty="0">
                <a:solidFill>
                  <a:srgbClr val="5F5E5A"/>
                </a:solidFill>
                <a:latin typeface="Raleway"/>
              </a:rPr>
              <a:t>Historical Fiction</a:t>
            </a:r>
          </a:p>
        </p:txBody>
      </p:sp>
      <p:sp>
        <p:nvSpPr>
          <p:cNvPr id="10" name="TextBox 10"/>
          <p:cNvSpPr txBox="1"/>
          <p:nvPr/>
        </p:nvSpPr>
        <p:spPr>
          <a:xfrm rot="-5400000">
            <a:off x="6474263" y="8766258"/>
            <a:ext cx="1669596" cy="747833"/>
          </a:xfrm>
          <a:prstGeom prst="rect">
            <a:avLst/>
          </a:prstGeom>
        </p:spPr>
        <p:txBody>
          <a:bodyPr lIns="0" tIns="0" rIns="0" bIns="0" rtlCol="0" anchor="t">
            <a:spAutoFit/>
          </a:bodyPr>
          <a:lstStyle/>
          <a:p>
            <a:pPr>
              <a:lnSpc>
                <a:spcPts val="1979"/>
              </a:lnSpc>
            </a:pPr>
            <a:r>
              <a:rPr lang="en-US" sz="1350" b="1" dirty="0">
                <a:solidFill>
                  <a:srgbClr val="5F5E5A"/>
                </a:solidFill>
                <a:latin typeface="Raleway"/>
              </a:rPr>
              <a:t>Refugee</a:t>
            </a:r>
          </a:p>
          <a:p>
            <a:pPr>
              <a:lnSpc>
                <a:spcPts val="1979"/>
              </a:lnSpc>
            </a:pPr>
            <a:r>
              <a:rPr lang="en-US" sz="1350" b="1" dirty="0">
                <a:solidFill>
                  <a:srgbClr val="5F5E5A"/>
                </a:solidFill>
                <a:latin typeface="Raleway"/>
              </a:rPr>
              <a:t> Call #: FIC GRA</a:t>
            </a:r>
          </a:p>
          <a:p>
            <a:pPr>
              <a:lnSpc>
                <a:spcPts val="1979"/>
              </a:lnSpc>
            </a:pPr>
            <a:r>
              <a:rPr lang="en-US" sz="1350" b="1" dirty="0">
                <a:solidFill>
                  <a:srgbClr val="5F5E5A"/>
                </a:solidFill>
                <a:latin typeface="Raleway"/>
              </a:rPr>
              <a:t>Historical Fiction</a:t>
            </a:r>
          </a:p>
        </p:txBody>
      </p:sp>
      <p:sp>
        <p:nvSpPr>
          <p:cNvPr id="11" name="TextBox 11"/>
          <p:cNvSpPr txBox="1"/>
          <p:nvPr/>
        </p:nvSpPr>
        <p:spPr>
          <a:xfrm rot="-5400000">
            <a:off x="377318" y="8766258"/>
            <a:ext cx="1669597" cy="747833"/>
          </a:xfrm>
          <a:prstGeom prst="rect">
            <a:avLst/>
          </a:prstGeom>
        </p:spPr>
        <p:txBody>
          <a:bodyPr lIns="0" tIns="0" rIns="0" bIns="0" rtlCol="0" anchor="t">
            <a:spAutoFit/>
          </a:bodyPr>
          <a:lstStyle/>
          <a:p>
            <a:pPr>
              <a:lnSpc>
                <a:spcPts val="1979"/>
              </a:lnSpc>
            </a:pPr>
            <a:r>
              <a:rPr lang="en-US" sz="1350" b="1" dirty="0" smtClean="0">
                <a:solidFill>
                  <a:srgbClr val="5F5E5A"/>
                </a:solidFill>
                <a:latin typeface="Raleway"/>
              </a:rPr>
              <a:t>Refugee</a:t>
            </a:r>
            <a:endParaRPr lang="en-US" sz="1350" b="1" dirty="0">
              <a:solidFill>
                <a:srgbClr val="5F5E5A"/>
              </a:solidFill>
              <a:latin typeface="Raleway"/>
            </a:endParaRPr>
          </a:p>
          <a:p>
            <a:pPr>
              <a:lnSpc>
                <a:spcPts val="1979"/>
              </a:lnSpc>
            </a:pPr>
            <a:r>
              <a:rPr lang="en-US" sz="1350" b="1" dirty="0">
                <a:solidFill>
                  <a:srgbClr val="5F5E5A"/>
                </a:solidFill>
                <a:latin typeface="Raleway"/>
              </a:rPr>
              <a:t> Call #: FIC GRA</a:t>
            </a:r>
          </a:p>
          <a:p>
            <a:pPr>
              <a:lnSpc>
                <a:spcPts val="1979"/>
              </a:lnSpc>
            </a:pPr>
            <a:r>
              <a:rPr lang="en-US" sz="1350" b="1" dirty="0">
                <a:solidFill>
                  <a:srgbClr val="5F5E5A"/>
                </a:solidFill>
                <a:latin typeface="Raleway"/>
              </a:rPr>
              <a:t>Historical Fiction</a:t>
            </a:r>
          </a:p>
        </p:txBody>
      </p:sp>
      <p:sp>
        <p:nvSpPr>
          <p:cNvPr id="12" name="TextBox 12"/>
          <p:cNvSpPr txBox="1"/>
          <p:nvPr/>
        </p:nvSpPr>
        <p:spPr>
          <a:xfrm>
            <a:off x="1327598" y="7878190"/>
            <a:ext cx="5165271" cy="417739"/>
          </a:xfrm>
          <a:prstGeom prst="rect">
            <a:avLst/>
          </a:prstGeom>
        </p:spPr>
        <p:txBody>
          <a:bodyPr lIns="0" tIns="0" rIns="0" bIns="0" rtlCol="0" anchor="t">
            <a:spAutoFit/>
          </a:bodyPr>
          <a:lstStyle/>
          <a:p>
            <a:pPr algn="ctr">
              <a:lnSpc>
                <a:spcPts val="1679"/>
              </a:lnSpc>
            </a:pPr>
            <a:r>
              <a:rPr lang="en-US" sz="1200" b="1">
                <a:solidFill>
                  <a:srgbClr val="5F5E5A"/>
                </a:solidFill>
                <a:latin typeface="Raleway"/>
              </a:rPr>
              <a:t>Interested in this book? Carefully tear off a strip and find the book on the shelf!</a:t>
            </a:r>
            <a:r>
              <a:rPr lang="en-US" sz="1178" b="1">
                <a:solidFill>
                  <a:srgbClr val="5F5E5A"/>
                </a:solidFill>
                <a:latin typeface="Raleway"/>
              </a:rPr>
              <a:t> </a:t>
            </a:r>
            <a:r>
              <a:rPr lang="en-US" sz="1200" b="1">
                <a:solidFill>
                  <a:srgbClr val="5F5E5A"/>
                </a:solidFill>
                <a:latin typeface="Raleway"/>
              </a:rPr>
              <a:t> If the book is not in, see the librarian to place it on hold!</a:t>
            </a:r>
          </a:p>
        </p:txBody>
      </p:sp>
      <p:sp>
        <p:nvSpPr>
          <p:cNvPr id="17" name="AutoShape 17"/>
          <p:cNvSpPr/>
          <p:nvPr/>
        </p:nvSpPr>
        <p:spPr>
          <a:xfrm>
            <a:off x="0" y="1122446"/>
            <a:ext cx="7772400" cy="5228055"/>
          </a:xfrm>
          <a:prstGeom prst="rect">
            <a:avLst/>
          </a:prstGeom>
          <a:solidFill>
            <a:srgbClr val="D9D9D9"/>
          </a:solidFill>
        </p:spPr>
      </p:sp>
      <p:sp>
        <p:nvSpPr>
          <p:cNvPr id="18" name="TextBox 18"/>
          <p:cNvSpPr txBox="1"/>
          <p:nvPr/>
        </p:nvSpPr>
        <p:spPr>
          <a:xfrm>
            <a:off x="3114956" y="1382881"/>
            <a:ext cx="4428843" cy="4770537"/>
          </a:xfrm>
          <a:prstGeom prst="rect">
            <a:avLst/>
          </a:prstGeom>
        </p:spPr>
        <p:txBody>
          <a:bodyPr wrap="square" lIns="0" tIns="0" rIns="0" bIns="0" rtlCol="0" anchor="t">
            <a:spAutoFit/>
          </a:bodyPr>
          <a:lstStyle/>
          <a:p>
            <a:pPr algn="l">
              <a:lnSpc>
                <a:spcPts val="1837"/>
              </a:lnSpc>
              <a:spcBef>
                <a:spcPts val="600"/>
              </a:spcBef>
              <a:spcAft>
                <a:spcPts val="600"/>
              </a:spcAft>
            </a:pPr>
            <a:r>
              <a:rPr lang="en-US" sz="1600" dirty="0">
                <a:solidFill>
                  <a:srgbClr val="000000"/>
                </a:solidFill>
                <a:latin typeface="Keraleeyam"/>
              </a:rPr>
              <a:t>“One mission in common: ESCAPE</a:t>
            </a:r>
            <a:r>
              <a:rPr lang="en-US" sz="1600" dirty="0" smtClean="0">
                <a:solidFill>
                  <a:srgbClr val="000000"/>
                </a:solidFill>
                <a:latin typeface="Keraleeyam"/>
              </a:rPr>
              <a:t>.</a:t>
            </a:r>
            <a:endParaRPr lang="en-US" sz="1600" dirty="0">
              <a:solidFill>
                <a:srgbClr val="000000"/>
              </a:solidFill>
              <a:latin typeface="Keraleeyam"/>
            </a:endParaRPr>
          </a:p>
          <a:p>
            <a:pPr algn="l">
              <a:lnSpc>
                <a:spcPts val="1837"/>
              </a:lnSpc>
              <a:spcBef>
                <a:spcPts val="600"/>
              </a:spcBef>
              <a:spcAft>
                <a:spcPts val="600"/>
              </a:spcAft>
            </a:pPr>
            <a:r>
              <a:rPr lang="en-US" sz="1600" dirty="0">
                <a:solidFill>
                  <a:srgbClr val="000000"/>
                </a:solidFill>
                <a:latin typeface="Keraleeyam"/>
              </a:rPr>
              <a:t>Josef is a Jewish boy in 1930s Nazi Germany. With the threat of concentration camps looming, he and his family board a ship bound for the other side of the world…</a:t>
            </a:r>
          </a:p>
          <a:p>
            <a:pPr algn="l">
              <a:lnSpc>
                <a:spcPts val="1837"/>
              </a:lnSpc>
              <a:spcBef>
                <a:spcPts val="600"/>
              </a:spcBef>
              <a:spcAft>
                <a:spcPts val="600"/>
              </a:spcAft>
            </a:pPr>
            <a:r>
              <a:rPr lang="en-US" sz="1600" dirty="0">
                <a:solidFill>
                  <a:srgbClr val="000000"/>
                </a:solidFill>
                <a:latin typeface="Keraleeyam"/>
              </a:rPr>
              <a:t>Isabel is a Cuban girl in 1994. With riots and unrest plaguing her country, she and her family set out on a raft, hoping to find safety and freedom in America…</a:t>
            </a:r>
          </a:p>
          <a:p>
            <a:pPr algn="l">
              <a:lnSpc>
                <a:spcPts val="1837"/>
              </a:lnSpc>
              <a:spcBef>
                <a:spcPts val="600"/>
              </a:spcBef>
              <a:spcAft>
                <a:spcPts val="600"/>
              </a:spcAft>
            </a:pPr>
            <a:r>
              <a:rPr lang="en-US" sz="1600" dirty="0">
                <a:solidFill>
                  <a:srgbClr val="000000"/>
                </a:solidFill>
                <a:latin typeface="Keraleeyam"/>
              </a:rPr>
              <a:t>Mahmoud is a Syrian boy in 2015. With his homeland torn apart by violence and destruction, he and his family begin a long trek toward Europe…</a:t>
            </a:r>
          </a:p>
          <a:p>
            <a:pPr algn="l">
              <a:lnSpc>
                <a:spcPts val="1837"/>
              </a:lnSpc>
              <a:spcBef>
                <a:spcPts val="600"/>
              </a:spcBef>
              <a:spcAft>
                <a:spcPts val="600"/>
              </a:spcAft>
            </a:pPr>
            <a:r>
              <a:rPr lang="en-US" sz="1600" dirty="0">
                <a:solidFill>
                  <a:srgbClr val="000000"/>
                </a:solidFill>
                <a:latin typeface="Keraleeyam"/>
              </a:rPr>
              <a:t>All three young people will go on harrowing journeys in search of refuge. All will face unimaginable dangers–from drownings to bombings to betrayals. But for each of them, there is always the hope of tomorrow. And although Josef, Isabel, and Mahmoud are separated by continents and decades, surprising connections will tie their stories together in the end.</a:t>
            </a:r>
          </a:p>
        </p:txBody>
      </p:sp>
      <p:sp>
        <p:nvSpPr>
          <p:cNvPr id="19" name="TextBox 19"/>
          <p:cNvSpPr txBox="1"/>
          <p:nvPr/>
        </p:nvSpPr>
        <p:spPr>
          <a:xfrm>
            <a:off x="216851" y="5248178"/>
            <a:ext cx="2695485" cy="905102"/>
          </a:xfrm>
          <a:prstGeom prst="rect">
            <a:avLst/>
          </a:prstGeom>
        </p:spPr>
        <p:txBody>
          <a:bodyPr lIns="0" tIns="0" rIns="0" bIns="0" rtlCol="0" anchor="t">
            <a:spAutoFit/>
          </a:bodyPr>
          <a:lstStyle/>
          <a:p>
            <a:pPr algn="ctr">
              <a:lnSpc>
                <a:spcPts val="1852"/>
              </a:lnSpc>
            </a:pPr>
            <a:r>
              <a:rPr lang="en-US" sz="1428" b="1">
                <a:solidFill>
                  <a:srgbClr val="000000"/>
                </a:solidFill>
                <a:latin typeface="Raleway"/>
              </a:rPr>
              <a:t>Refugee</a:t>
            </a:r>
          </a:p>
          <a:p>
            <a:pPr algn="ctr">
              <a:lnSpc>
                <a:spcPts val="1852"/>
              </a:lnSpc>
            </a:pPr>
            <a:r>
              <a:rPr lang="en-US" sz="1428" b="1">
                <a:solidFill>
                  <a:srgbClr val="000000"/>
                </a:solidFill>
                <a:latin typeface="Raleway"/>
              </a:rPr>
              <a:t>By: A</a:t>
            </a:r>
            <a:r>
              <a:rPr lang="en-US" sz="1323" b="1">
                <a:solidFill>
                  <a:srgbClr val="000000"/>
                </a:solidFill>
                <a:latin typeface="Raleway"/>
              </a:rPr>
              <a:t>lan Gratz</a:t>
            </a:r>
          </a:p>
          <a:p>
            <a:pPr algn="ctr">
              <a:lnSpc>
                <a:spcPts val="2000"/>
              </a:lnSpc>
            </a:pPr>
            <a:r>
              <a:rPr lang="en-US" sz="1428" b="1">
                <a:solidFill>
                  <a:srgbClr val="000000"/>
                </a:solidFill>
                <a:latin typeface="Raleway"/>
              </a:rPr>
              <a:t>Call #: FIC GRA</a:t>
            </a:r>
          </a:p>
          <a:p>
            <a:pPr algn="ctr">
              <a:lnSpc>
                <a:spcPts val="2000"/>
              </a:lnSpc>
            </a:pPr>
            <a:r>
              <a:rPr lang="en-US" sz="1428" b="1">
                <a:solidFill>
                  <a:srgbClr val="000000"/>
                </a:solidFill>
                <a:latin typeface="Raleway"/>
              </a:rPr>
              <a:t>Historical Fiction</a:t>
            </a:r>
          </a:p>
        </p:txBody>
      </p:sp>
      <p:sp>
        <p:nvSpPr>
          <p:cNvPr id="24" name="TextBox 23"/>
          <p:cNvSpPr txBox="1"/>
          <p:nvPr/>
        </p:nvSpPr>
        <p:spPr>
          <a:xfrm>
            <a:off x="443066" y="9336505"/>
            <a:ext cx="184731" cy="369332"/>
          </a:xfrm>
          <a:prstGeom prst="rect">
            <a:avLst/>
          </a:prstGeom>
          <a:noFill/>
        </p:spPr>
        <p:txBody>
          <a:bodyPr wrap="none" rtlCol="0">
            <a:spAutoFit/>
          </a:bodyPr>
          <a:lstStyle/>
          <a:p>
            <a:endParaRPr lang="en-US"/>
          </a:p>
        </p:txBody>
      </p:sp>
      <p:grpSp>
        <p:nvGrpSpPr>
          <p:cNvPr id="22" name="Group 13"/>
          <p:cNvGrpSpPr/>
          <p:nvPr/>
        </p:nvGrpSpPr>
        <p:grpSpPr>
          <a:xfrm rot="5400000">
            <a:off x="3171007" y="2813620"/>
            <a:ext cx="1527689" cy="8601451"/>
            <a:chOff x="0" y="0"/>
            <a:chExt cx="2387525" cy="14328175"/>
          </a:xfrm>
        </p:grpSpPr>
        <p:sp>
          <p:nvSpPr>
            <p:cNvPr id="23" name="Freeform 14"/>
            <p:cNvSpPr/>
            <p:nvPr/>
          </p:nvSpPr>
          <p:spPr>
            <a:xfrm>
              <a:off x="0" y="0"/>
              <a:ext cx="2387525" cy="14328175"/>
            </a:xfrm>
            <a:custGeom>
              <a:avLst/>
              <a:gdLst/>
              <a:ahLst/>
              <a:cxnLst/>
              <a:rect l="l" t="t" r="r" b="b"/>
              <a:pathLst>
                <a:path w="2387525" h="14328175">
                  <a:moveTo>
                    <a:pt x="60960" y="435610"/>
                  </a:moveTo>
                  <a:lnTo>
                    <a:pt x="142240" y="354330"/>
                  </a:lnTo>
                  <a:lnTo>
                    <a:pt x="142240" y="615950"/>
                  </a:lnTo>
                  <a:lnTo>
                    <a:pt x="158750" y="615950"/>
                  </a:lnTo>
                  <a:lnTo>
                    <a:pt x="158750" y="339090"/>
                  </a:lnTo>
                  <a:lnTo>
                    <a:pt x="340360" y="157480"/>
                  </a:lnTo>
                  <a:lnTo>
                    <a:pt x="643175" y="157480"/>
                  </a:lnTo>
                  <a:lnTo>
                    <a:pt x="643175" y="140970"/>
                  </a:lnTo>
                  <a:lnTo>
                    <a:pt x="355600" y="140970"/>
                  </a:lnTo>
                  <a:lnTo>
                    <a:pt x="435610" y="60960"/>
                  </a:lnTo>
                  <a:lnTo>
                    <a:pt x="643175" y="60960"/>
                  </a:lnTo>
                  <a:lnTo>
                    <a:pt x="643175" y="0"/>
                  </a:lnTo>
                  <a:lnTo>
                    <a:pt x="0" y="0"/>
                  </a:lnTo>
                  <a:lnTo>
                    <a:pt x="0" y="615950"/>
                  </a:lnTo>
                  <a:lnTo>
                    <a:pt x="60960" y="615950"/>
                  </a:lnTo>
                  <a:lnTo>
                    <a:pt x="60960" y="435610"/>
                  </a:lnTo>
                  <a:close/>
                  <a:moveTo>
                    <a:pt x="0" y="615950"/>
                  </a:moveTo>
                  <a:lnTo>
                    <a:pt x="60960" y="615950"/>
                  </a:lnTo>
                  <a:lnTo>
                    <a:pt x="60960" y="13700795"/>
                  </a:lnTo>
                  <a:lnTo>
                    <a:pt x="0" y="13700795"/>
                  </a:lnTo>
                  <a:lnTo>
                    <a:pt x="0" y="615950"/>
                  </a:lnTo>
                  <a:close/>
                  <a:moveTo>
                    <a:pt x="142240" y="615950"/>
                  </a:moveTo>
                  <a:lnTo>
                    <a:pt x="158750" y="615950"/>
                  </a:lnTo>
                  <a:lnTo>
                    <a:pt x="158750" y="13700795"/>
                  </a:lnTo>
                  <a:lnTo>
                    <a:pt x="142240" y="13700795"/>
                  </a:lnTo>
                  <a:lnTo>
                    <a:pt x="142240" y="615950"/>
                  </a:lnTo>
                  <a:close/>
                  <a:moveTo>
                    <a:pt x="435610" y="14267214"/>
                  </a:moveTo>
                  <a:lnTo>
                    <a:pt x="355600" y="14187205"/>
                  </a:lnTo>
                  <a:lnTo>
                    <a:pt x="643175" y="14187205"/>
                  </a:lnTo>
                  <a:lnTo>
                    <a:pt x="643175" y="14170695"/>
                  </a:lnTo>
                  <a:lnTo>
                    <a:pt x="339090" y="14170695"/>
                  </a:lnTo>
                  <a:lnTo>
                    <a:pt x="158750" y="13990355"/>
                  </a:lnTo>
                  <a:lnTo>
                    <a:pt x="158750" y="13700795"/>
                  </a:lnTo>
                  <a:lnTo>
                    <a:pt x="142240" y="13700795"/>
                  </a:lnTo>
                  <a:lnTo>
                    <a:pt x="142240" y="13973845"/>
                  </a:lnTo>
                  <a:lnTo>
                    <a:pt x="60960" y="13892566"/>
                  </a:lnTo>
                  <a:lnTo>
                    <a:pt x="60960" y="13700795"/>
                  </a:lnTo>
                  <a:lnTo>
                    <a:pt x="0" y="13700795"/>
                  </a:lnTo>
                  <a:lnTo>
                    <a:pt x="0" y="14328175"/>
                  </a:lnTo>
                  <a:lnTo>
                    <a:pt x="643175" y="14328175"/>
                  </a:lnTo>
                  <a:lnTo>
                    <a:pt x="643175" y="14267216"/>
                  </a:lnTo>
                  <a:lnTo>
                    <a:pt x="435610" y="14267216"/>
                  </a:lnTo>
                  <a:close/>
                  <a:moveTo>
                    <a:pt x="643175" y="14267214"/>
                  </a:moveTo>
                  <a:lnTo>
                    <a:pt x="1779195" y="14267214"/>
                  </a:lnTo>
                  <a:lnTo>
                    <a:pt x="1779195" y="14328175"/>
                  </a:lnTo>
                  <a:lnTo>
                    <a:pt x="643175" y="14328175"/>
                  </a:lnTo>
                  <a:lnTo>
                    <a:pt x="643175" y="14267214"/>
                  </a:lnTo>
                  <a:close/>
                  <a:moveTo>
                    <a:pt x="643175" y="14170695"/>
                  </a:moveTo>
                  <a:lnTo>
                    <a:pt x="1779195" y="14170695"/>
                  </a:lnTo>
                  <a:lnTo>
                    <a:pt x="1779195" y="14187205"/>
                  </a:lnTo>
                  <a:lnTo>
                    <a:pt x="643175" y="14187205"/>
                  </a:lnTo>
                  <a:lnTo>
                    <a:pt x="643175" y="14170695"/>
                  </a:lnTo>
                  <a:close/>
                  <a:moveTo>
                    <a:pt x="2387525" y="13700795"/>
                  </a:moveTo>
                  <a:lnTo>
                    <a:pt x="2326565" y="13700795"/>
                  </a:lnTo>
                  <a:lnTo>
                    <a:pt x="2326565" y="13892564"/>
                  </a:lnTo>
                  <a:lnTo>
                    <a:pt x="2246555" y="13972575"/>
                  </a:lnTo>
                  <a:lnTo>
                    <a:pt x="2246555" y="13700795"/>
                  </a:lnTo>
                  <a:lnTo>
                    <a:pt x="2230045" y="13700795"/>
                  </a:lnTo>
                  <a:lnTo>
                    <a:pt x="2230045" y="13987814"/>
                  </a:lnTo>
                  <a:lnTo>
                    <a:pt x="2047165" y="14170695"/>
                  </a:lnTo>
                  <a:lnTo>
                    <a:pt x="1776655" y="14170695"/>
                  </a:lnTo>
                  <a:lnTo>
                    <a:pt x="1776655" y="14187205"/>
                  </a:lnTo>
                  <a:lnTo>
                    <a:pt x="2030655" y="14187205"/>
                  </a:lnTo>
                  <a:lnTo>
                    <a:pt x="1950645" y="14267214"/>
                  </a:lnTo>
                  <a:lnTo>
                    <a:pt x="1776655" y="14267214"/>
                  </a:lnTo>
                  <a:lnTo>
                    <a:pt x="1776655" y="14328175"/>
                  </a:lnTo>
                  <a:lnTo>
                    <a:pt x="2386255" y="14328175"/>
                  </a:lnTo>
                  <a:lnTo>
                    <a:pt x="2387525" y="13700795"/>
                  </a:lnTo>
                  <a:close/>
                  <a:moveTo>
                    <a:pt x="2231315" y="615950"/>
                  </a:moveTo>
                  <a:lnTo>
                    <a:pt x="2247825" y="615950"/>
                  </a:lnTo>
                  <a:lnTo>
                    <a:pt x="2247825" y="13700795"/>
                  </a:lnTo>
                  <a:lnTo>
                    <a:pt x="2231315" y="13700795"/>
                  </a:lnTo>
                  <a:lnTo>
                    <a:pt x="2231315" y="615950"/>
                  </a:lnTo>
                  <a:close/>
                  <a:moveTo>
                    <a:pt x="2326565" y="615950"/>
                  </a:moveTo>
                  <a:lnTo>
                    <a:pt x="2387525" y="615950"/>
                  </a:lnTo>
                  <a:lnTo>
                    <a:pt x="2387525" y="13700795"/>
                  </a:lnTo>
                  <a:lnTo>
                    <a:pt x="2326565" y="13700795"/>
                  </a:lnTo>
                  <a:lnTo>
                    <a:pt x="2326565" y="615950"/>
                  </a:lnTo>
                  <a:close/>
                  <a:moveTo>
                    <a:pt x="1951915" y="60960"/>
                  </a:moveTo>
                  <a:lnTo>
                    <a:pt x="2031925" y="140970"/>
                  </a:lnTo>
                  <a:lnTo>
                    <a:pt x="1777925" y="140970"/>
                  </a:lnTo>
                  <a:lnTo>
                    <a:pt x="1777925" y="157480"/>
                  </a:lnTo>
                  <a:lnTo>
                    <a:pt x="2047165" y="157480"/>
                  </a:lnTo>
                  <a:lnTo>
                    <a:pt x="2230045" y="340360"/>
                  </a:lnTo>
                  <a:lnTo>
                    <a:pt x="2230045" y="615950"/>
                  </a:lnTo>
                  <a:lnTo>
                    <a:pt x="2246555" y="615950"/>
                  </a:lnTo>
                  <a:lnTo>
                    <a:pt x="2246555" y="356870"/>
                  </a:lnTo>
                  <a:lnTo>
                    <a:pt x="2326565" y="436880"/>
                  </a:lnTo>
                  <a:lnTo>
                    <a:pt x="2326565" y="617220"/>
                  </a:lnTo>
                  <a:lnTo>
                    <a:pt x="2387525" y="617220"/>
                  </a:lnTo>
                  <a:lnTo>
                    <a:pt x="2387525" y="0"/>
                  </a:lnTo>
                  <a:lnTo>
                    <a:pt x="1777925" y="0"/>
                  </a:lnTo>
                  <a:lnTo>
                    <a:pt x="1777925" y="60960"/>
                  </a:lnTo>
                  <a:lnTo>
                    <a:pt x="1951915" y="60960"/>
                  </a:lnTo>
                  <a:close/>
                  <a:moveTo>
                    <a:pt x="643175" y="140970"/>
                  </a:moveTo>
                  <a:lnTo>
                    <a:pt x="1779195" y="140970"/>
                  </a:lnTo>
                  <a:lnTo>
                    <a:pt x="1779195" y="157480"/>
                  </a:lnTo>
                  <a:lnTo>
                    <a:pt x="643175" y="157480"/>
                  </a:lnTo>
                  <a:lnTo>
                    <a:pt x="643175" y="140970"/>
                  </a:lnTo>
                  <a:close/>
                  <a:moveTo>
                    <a:pt x="643175" y="0"/>
                  </a:moveTo>
                  <a:lnTo>
                    <a:pt x="1779195" y="0"/>
                  </a:lnTo>
                  <a:lnTo>
                    <a:pt x="1779195" y="60960"/>
                  </a:lnTo>
                  <a:lnTo>
                    <a:pt x="643175" y="60960"/>
                  </a:lnTo>
                  <a:lnTo>
                    <a:pt x="643175" y="0"/>
                  </a:lnTo>
                  <a:close/>
                </a:path>
              </a:pathLst>
            </a:custGeom>
            <a:solidFill>
              <a:srgbClr val="EFF0F2"/>
            </a:solidFill>
          </p:spPr>
        </p:sp>
      </p:grpSp>
      <p:sp>
        <p:nvSpPr>
          <p:cNvPr id="25" name="TextBox 15"/>
          <p:cNvSpPr txBox="1"/>
          <p:nvPr/>
        </p:nvSpPr>
        <p:spPr>
          <a:xfrm>
            <a:off x="1822904" y="6705600"/>
            <a:ext cx="5416096" cy="846386"/>
          </a:xfrm>
          <a:prstGeom prst="rect">
            <a:avLst/>
          </a:prstGeom>
        </p:spPr>
        <p:txBody>
          <a:bodyPr wrap="square" lIns="0" tIns="0" rIns="0" bIns="0" rtlCol="0" anchor="t">
            <a:spAutoFit/>
          </a:bodyPr>
          <a:lstStyle/>
          <a:p>
            <a:pPr algn="ctr">
              <a:lnSpc>
                <a:spcPts val="2240"/>
              </a:lnSpc>
            </a:pPr>
            <a:r>
              <a:rPr lang="en-US" sz="1600" b="1" dirty="0">
                <a:solidFill>
                  <a:srgbClr val="5F5E5A"/>
                </a:solidFill>
                <a:latin typeface="Drukaatie Burti"/>
              </a:rPr>
              <a:t>A Virginia Readers' Choice (VRC) selection. To participate in Virginia Readers' Choice read at least four of the ten books on the VRC book list. Visit the library for more information</a:t>
            </a:r>
          </a:p>
        </p:txBody>
      </p:sp>
      <p:pic>
        <p:nvPicPr>
          <p:cNvPr id="26" name="Picture 21"/>
          <p:cNvPicPr>
            <a:picLocks noChangeAspect="1"/>
          </p:cNvPicPr>
          <p:nvPr/>
        </p:nvPicPr>
        <p:blipFill>
          <a:blip r:embed="rId3"/>
          <a:srcRect/>
          <a:stretch>
            <a:fillRect/>
          </a:stretch>
        </p:blipFill>
        <p:spPr>
          <a:xfrm>
            <a:off x="457200" y="6512284"/>
            <a:ext cx="1023267" cy="1183916"/>
          </a:xfrm>
          <a:prstGeom prst="rect">
            <a:avLst/>
          </a:prstGeom>
        </p:spPr>
      </p:pic>
      <p:sp>
        <p:nvSpPr>
          <p:cNvPr id="27" name="TextBox 2"/>
          <p:cNvSpPr txBox="1"/>
          <p:nvPr/>
        </p:nvSpPr>
        <p:spPr>
          <a:xfrm>
            <a:off x="474726" y="106201"/>
            <a:ext cx="6822948" cy="1102866"/>
          </a:xfrm>
          <a:prstGeom prst="rect">
            <a:avLst/>
          </a:prstGeom>
        </p:spPr>
        <p:txBody>
          <a:bodyPr wrap="square" lIns="0" tIns="0" rIns="0" bIns="0" rtlCol="0" anchor="t">
            <a:spAutoFit/>
          </a:bodyPr>
          <a:lstStyle/>
          <a:p>
            <a:pPr algn="ctr">
              <a:lnSpc>
                <a:spcPts val="4333"/>
              </a:lnSpc>
            </a:pPr>
            <a:r>
              <a:rPr lang="en-US" sz="4000" dirty="0">
                <a:solidFill>
                  <a:srgbClr val="5F5E5A"/>
                </a:solidFill>
                <a:latin typeface="Drukaatie Burti"/>
              </a:rPr>
              <a:t>VRC Selection</a:t>
            </a:r>
          </a:p>
          <a:p>
            <a:pPr algn="ctr">
              <a:lnSpc>
                <a:spcPts val="4333"/>
              </a:lnSpc>
            </a:pPr>
            <a:r>
              <a:rPr lang="en-US" sz="3200" dirty="0">
                <a:solidFill>
                  <a:srgbClr val="5F5E5A"/>
                </a:solidFill>
                <a:latin typeface="Drukaatie Burti"/>
              </a:rPr>
              <a:t>YOUR NEXT GREAT READ!!</a:t>
            </a:r>
          </a:p>
        </p:txBody>
      </p:sp>
      <p:pic>
        <p:nvPicPr>
          <p:cNvPr id="28" name="Picture 8" descr="elated image"/>
          <p:cNvPicPr>
            <a:picLocks noChangeAspect="1" noChangeArrowheads="1"/>
          </p:cNvPicPr>
          <p:nvPr/>
        </p:nvPicPr>
        <p:blipFill>
          <a:blip r:embed="rId4">
            <a:alphaModFix amt="70000"/>
            <a:extLst>
              <a:ext uri="{28A0092B-C50C-407E-A947-70E740481C1C}">
                <a14:useLocalDpi xmlns:a14="http://schemas.microsoft.com/office/drawing/2010/main" val="0"/>
              </a:ext>
            </a:extLst>
          </a:blip>
          <a:srcRect/>
          <a:stretch>
            <a:fillRect/>
          </a:stretch>
        </p:blipFill>
        <p:spPr bwMode="auto">
          <a:xfrm rot="20604345">
            <a:off x="127491" y="117022"/>
            <a:ext cx="1000612" cy="80049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elated image"/>
          <p:cNvPicPr>
            <a:picLocks noChangeAspect="1" noChangeArrowheads="1"/>
          </p:cNvPicPr>
          <p:nvPr/>
        </p:nvPicPr>
        <p:blipFill>
          <a:blip r:embed="rId4">
            <a:alphaModFix amt="70000"/>
            <a:extLst>
              <a:ext uri="{28A0092B-C50C-407E-A947-70E740481C1C}">
                <a14:useLocalDpi xmlns:a14="http://schemas.microsoft.com/office/drawing/2010/main" val="0"/>
              </a:ext>
            </a:extLst>
          </a:blip>
          <a:srcRect/>
          <a:stretch>
            <a:fillRect/>
          </a:stretch>
        </p:blipFill>
        <p:spPr bwMode="auto">
          <a:xfrm rot="1097033">
            <a:off x="6622156" y="129558"/>
            <a:ext cx="1000612" cy="80049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https://www.alangratz.com/wp-content/uploads/2017/06/Refugee-Cover-1682px-680x103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379" y="1382881"/>
            <a:ext cx="2531021" cy="38374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rot="-5400000">
            <a:off x="-434753" y="8755454"/>
            <a:ext cx="1669596" cy="769441"/>
          </a:xfrm>
          <a:prstGeom prst="rect">
            <a:avLst/>
          </a:prstGeom>
        </p:spPr>
        <p:txBody>
          <a:bodyPr lIns="0" tIns="0" rIns="0" bIns="0" rtlCol="0" anchor="t">
            <a:spAutoFit/>
          </a:bodyPr>
          <a:lstStyle/>
          <a:p>
            <a:pPr>
              <a:lnSpc>
                <a:spcPts val="1979"/>
              </a:lnSpc>
            </a:pPr>
            <a:r>
              <a:rPr lang="en-US" sz="1350" b="1" dirty="0" smtClean="0">
                <a:solidFill>
                  <a:srgbClr val="5F5E5A"/>
                </a:solidFill>
                <a:latin typeface="Raleway"/>
              </a:rPr>
              <a:t>Lost in the Pacific</a:t>
            </a:r>
          </a:p>
          <a:p>
            <a:pPr>
              <a:lnSpc>
                <a:spcPts val="1979"/>
              </a:lnSpc>
            </a:pPr>
            <a:r>
              <a:rPr lang="en-US" sz="1350" b="1" dirty="0" smtClean="0">
                <a:solidFill>
                  <a:srgbClr val="5F5E5A"/>
                </a:solidFill>
                <a:latin typeface="Raleway"/>
              </a:rPr>
              <a:t>Call </a:t>
            </a:r>
            <a:r>
              <a:rPr lang="en-US" sz="1350" b="1" dirty="0">
                <a:solidFill>
                  <a:srgbClr val="5F5E5A"/>
                </a:solidFill>
                <a:latin typeface="Raleway"/>
              </a:rPr>
              <a:t>#: </a:t>
            </a:r>
            <a:r>
              <a:rPr lang="en-US" sz="1350" b="1" dirty="0" smtClean="0">
                <a:solidFill>
                  <a:srgbClr val="5F5E5A"/>
                </a:solidFill>
                <a:latin typeface="Raleway"/>
              </a:rPr>
              <a:t>940.54 OLS</a:t>
            </a:r>
            <a:endParaRPr lang="en-US" sz="1350" b="1" dirty="0">
              <a:solidFill>
                <a:srgbClr val="5F5E5A"/>
              </a:solidFill>
              <a:latin typeface="Raleway"/>
            </a:endParaRPr>
          </a:p>
          <a:p>
            <a:pPr algn="l">
              <a:lnSpc>
                <a:spcPts val="1979"/>
              </a:lnSpc>
            </a:pPr>
            <a:r>
              <a:rPr lang="en-US" sz="1350" b="1" dirty="0" smtClean="0">
                <a:solidFill>
                  <a:srgbClr val="5F5E5A"/>
                </a:solidFill>
                <a:latin typeface="Raleway"/>
              </a:rPr>
              <a:t>Non-Fiction</a:t>
            </a:r>
            <a:endParaRPr lang="en-US" sz="1350" b="1" dirty="0">
              <a:solidFill>
                <a:srgbClr val="5F5E5A"/>
              </a:solidFill>
              <a:latin typeface="Raleway"/>
            </a:endParaRPr>
          </a:p>
        </p:txBody>
      </p:sp>
      <p:sp>
        <p:nvSpPr>
          <p:cNvPr id="4" name="TextBox 4"/>
          <p:cNvSpPr txBox="1"/>
          <p:nvPr/>
        </p:nvSpPr>
        <p:spPr>
          <a:xfrm rot="-5400000">
            <a:off x="1215519" y="8766258"/>
            <a:ext cx="1669596" cy="747833"/>
          </a:xfrm>
          <a:prstGeom prst="rect">
            <a:avLst/>
          </a:prstGeom>
        </p:spPr>
        <p:txBody>
          <a:bodyPr lIns="0" tIns="0" rIns="0" bIns="0" rtlCol="0" anchor="t">
            <a:spAutoFit/>
          </a:bodyPr>
          <a:lstStyle/>
          <a:p>
            <a:pPr>
              <a:lnSpc>
                <a:spcPts val="1979"/>
              </a:lnSpc>
            </a:pPr>
            <a:r>
              <a:rPr lang="en-US" sz="1350" b="1" dirty="0">
                <a:solidFill>
                  <a:srgbClr val="5F5E5A"/>
                </a:solidFill>
                <a:latin typeface="Raleway"/>
              </a:rPr>
              <a:t>Lost in the Pacific</a:t>
            </a:r>
          </a:p>
          <a:p>
            <a:pPr>
              <a:lnSpc>
                <a:spcPts val="1979"/>
              </a:lnSpc>
            </a:pPr>
            <a:r>
              <a:rPr lang="en-US" sz="1350" b="1" dirty="0">
                <a:solidFill>
                  <a:srgbClr val="5F5E5A"/>
                </a:solidFill>
                <a:latin typeface="Raleway"/>
              </a:rPr>
              <a:t>Call #: 940.54 OLS</a:t>
            </a:r>
          </a:p>
          <a:p>
            <a:pPr>
              <a:lnSpc>
                <a:spcPts val="1979"/>
              </a:lnSpc>
            </a:pPr>
            <a:r>
              <a:rPr lang="en-US" sz="1350" b="1" dirty="0">
                <a:solidFill>
                  <a:srgbClr val="5F5E5A"/>
                </a:solidFill>
                <a:latin typeface="Raleway"/>
              </a:rPr>
              <a:t>Non-Fiction</a:t>
            </a:r>
          </a:p>
        </p:txBody>
      </p:sp>
      <p:sp>
        <p:nvSpPr>
          <p:cNvPr id="5" name="TextBox 5"/>
          <p:cNvSpPr txBox="1"/>
          <p:nvPr/>
        </p:nvSpPr>
        <p:spPr>
          <a:xfrm rot="-5400000">
            <a:off x="2091975" y="8766258"/>
            <a:ext cx="1669596" cy="747833"/>
          </a:xfrm>
          <a:prstGeom prst="rect">
            <a:avLst/>
          </a:prstGeom>
        </p:spPr>
        <p:txBody>
          <a:bodyPr lIns="0" tIns="0" rIns="0" bIns="0" rtlCol="0" anchor="t">
            <a:spAutoFit/>
          </a:bodyPr>
          <a:lstStyle/>
          <a:p>
            <a:pPr>
              <a:lnSpc>
                <a:spcPts val="1979"/>
              </a:lnSpc>
            </a:pPr>
            <a:r>
              <a:rPr lang="en-US" sz="1350" b="1" dirty="0">
                <a:solidFill>
                  <a:srgbClr val="5F5E5A"/>
                </a:solidFill>
                <a:latin typeface="Raleway"/>
              </a:rPr>
              <a:t>Lost in the Pacific</a:t>
            </a:r>
          </a:p>
          <a:p>
            <a:pPr>
              <a:lnSpc>
                <a:spcPts val="1979"/>
              </a:lnSpc>
            </a:pPr>
            <a:r>
              <a:rPr lang="en-US" sz="1350" b="1" dirty="0">
                <a:solidFill>
                  <a:srgbClr val="5F5E5A"/>
                </a:solidFill>
                <a:latin typeface="Raleway"/>
              </a:rPr>
              <a:t>Call #: 940.54 OLS</a:t>
            </a:r>
          </a:p>
          <a:p>
            <a:pPr>
              <a:lnSpc>
                <a:spcPts val="1979"/>
              </a:lnSpc>
            </a:pPr>
            <a:r>
              <a:rPr lang="en-US" sz="1350" b="1" dirty="0">
                <a:solidFill>
                  <a:srgbClr val="5F5E5A"/>
                </a:solidFill>
                <a:latin typeface="Raleway"/>
              </a:rPr>
              <a:t>Non-Fiction</a:t>
            </a:r>
          </a:p>
        </p:txBody>
      </p:sp>
      <p:sp>
        <p:nvSpPr>
          <p:cNvPr id="6" name="TextBox 6"/>
          <p:cNvSpPr txBox="1"/>
          <p:nvPr/>
        </p:nvSpPr>
        <p:spPr>
          <a:xfrm rot="-5400000">
            <a:off x="2968433" y="8766258"/>
            <a:ext cx="1669596" cy="747833"/>
          </a:xfrm>
          <a:prstGeom prst="rect">
            <a:avLst/>
          </a:prstGeom>
        </p:spPr>
        <p:txBody>
          <a:bodyPr lIns="0" tIns="0" rIns="0" bIns="0" rtlCol="0" anchor="t">
            <a:spAutoFit/>
          </a:bodyPr>
          <a:lstStyle/>
          <a:p>
            <a:pPr>
              <a:lnSpc>
                <a:spcPts val="1979"/>
              </a:lnSpc>
            </a:pPr>
            <a:r>
              <a:rPr lang="en-US" sz="1350" b="1" dirty="0">
                <a:solidFill>
                  <a:srgbClr val="5F5E5A"/>
                </a:solidFill>
                <a:latin typeface="Raleway"/>
              </a:rPr>
              <a:t>Lost in the Pacific</a:t>
            </a:r>
          </a:p>
          <a:p>
            <a:pPr>
              <a:lnSpc>
                <a:spcPts val="1979"/>
              </a:lnSpc>
            </a:pPr>
            <a:r>
              <a:rPr lang="en-US" sz="1350" b="1" dirty="0">
                <a:solidFill>
                  <a:srgbClr val="5F5E5A"/>
                </a:solidFill>
                <a:latin typeface="Raleway"/>
              </a:rPr>
              <a:t>Call #: 940.54 OLS</a:t>
            </a:r>
          </a:p>
          <a:p>
            <a:pPr>
              <a:lnSpc>
                <a:spcPts val="1979"/>
              </a:lnSpc>
            </a:pPr>
            <a:r>
              <a:rPr lang="en-US" sz="1350" b="1" dirty="0">
                <a:solidFill>
                  <a:srgbClr val="5F5E5A"/>
                </a:solidFill>
                <a:latin typeface="Raleway"/>
              </a:rPr>
              <a:t>Non-Fiction</a:t>
            </a:r>
          </a:p>
        </p:txBody>
      </p:sp>
      <p:sp>
        <p:nvSpPr>
          <p:cNvPr id="7" name="TextBox 7"/>
          <p:cNvSpPr txBox="1"/>
          <p:nvPr/>
        </p:nvSpPr>
        <p:spPr>
          <a:xfrm rot="-5400000">
            <a:off x="3844891" y="8766258"/>
            <a:ext cx="1669596" cy="747833"/>
          </a:xfrm>
          <a:prstGeom prst="rect">
            <a:avLst/>
          </a:prstGeom>
        </p:spPr>
        <p:txBody>
          <a:bodyPr lIns="0" tIns="0" rIns="0" bIns="0" rtlCol="0" anchor="t">
            <a:spAutoFit/>
          </a:bodyPr>
          <a:lstStyle/>
          <a:p>
            <a:pPr>
              <a:lnSpc>
                <a:spcPts val="1979"/>
              </a:lnSpc>
            </a:pPr>
            <a:r>
              <a:rPr lang="en-US" sz="1350" b="1" dirty="0">
                <a:solidFill>
                  <a:srgbClr val="5F5E5A"/>
                </a:solidFill>
                <a:latin typeface="Raleway"/>
              </a:rPr>
              <a:t>Lost in the Pacific</a:t>
            </a:r>
          </a:p>
          <a:p>
            <a:pPr>
              <a:lnSpc>
                <a:spcPts val="1979"/>
              </a:lnSpc>
            </a:pPr>
            <a:r>
              <a:rPr lang="en-US" sz="1350" b="1" dirty="0">
                <a:solidFill>
                  <a:srgbClr val="5F5E5A"/>
                </a:solidFill>
                <a:latin typeface="Raleway"/>
              </a:rPr>
              <a:t>Call #: 940.54 OLS</a:t>
            </a:r>
          </a:p>
          <a:p>
            <a:pPr>
              <a:lnSpc>
                <a:spcPts val="1979"/>
              </a:lnSpc>
            </a:pPr>
            <a:r>
              <a:rPr lang="en-US" sz="1350" b="1" dirty="0">
                <a:solidFill>
                  <a:srgbClr val="5F5E5A"/>
                </a:solidFill>
                <a:latin typeface="Raleway"/>
              </a:rPr>
              <a:t>Non-Fiction</a:t>
            </a:r>
          </a:p>
        </p:txBody>
      </p:sp>
      <p:sp>
        <p:nvSpPr>
          <p:cNvPr id="8" name="TextBox 8"/>
          <p:cNvSpPr txBox="1"/>
          <p:nvPr/>
        </p:nvSpPr>
        <p:spPr>
          <a:xfrm rot="-5400000">
            <a:off x="4721347" y="8766258"/>
            <a:ext cx="1669596" cy="747833"/>
          </a:xfrm>
          <a:prstGeom prst="rect">
            <a:avLst/>
          </a:prstGeom>
        </p:spPr>
        <p:txBody>
          <a:bodyPr lIns="0" tIns="0" rIns="0" bIns="0" rtlCol="0" anchor="t">
            <a:spAutoFit/>
          </a:bodyPr>
          <a:lstStyle/>
          <a:p>
            <a:pPr>
              <a:lnSpc>
                <a:spcPts val="1979"/>
              </a:lnSpc>
            </a:pPr>
            <a:r>
              <a:rPr lang="en-US" sz="1350" b="1" dirty="0">
                <a:solidFill>
                  <a:srgbClr val="5F5E5A"/>
                </a:solidFill>
                <a:latin typeface="Raleway"/>
              </a:rPr>
              <a:t>Lost in the Pacific</a:t>
            </a:r>
          </a:p>
          <a:p>
            <a:pPr>
              <a:lnSpc>
                <a:spcPts val="1979"/>
              </a:lnSpc>
            </a:pPr>
            <a:r>
              <a:rPr lang="en-US" sz="1350" b="1" dirty="0">
                <a:solidFill>
                  <a:srgbClr val="5F5E5A"/>
                </a:solidFill>
                <a:latin typeface="Raleway"/>
              </a:rPr>
              <a:t>Call #: 940.54 OLS</a:t>
            </a:r>
          </a:p>
          <a:p>
            <a:pPr>
              <a:lnSpc>
                <a:spcPts val="1979"/>
              </a:lnSpc>
            </a:pPr>
            <a:r>
              <a:rPr lang="en-US" sz="1350" b="1" dirty="0">
                <a:solidFill>
                  <a:srgbClr val="5F5E5A"/>
                </a:solidFill>
                <a:latin typeface="Raleway"/>
              </a:rPr>
              <a:t>Non-Fiction</a:t>
            </a:r>
          </a:p>
        </p:txBody>
      </p:sp>
      <p:sp>
        <p:nvSpPr>
          <p:cNvPr id="9" name="TextBox 9"/>
          <p:cNvSpPr txBox="1"/>
          <p:nvPr/>
        </p:nvSpPr>
        <p:spPr>
          <a:xfrm rot="-5400000">
            <a:off x="5597805" y="8766258"/>
            <a:ext cx="1669596" cy="747833"/>
          </a:xfrm>
          <a:prstGeom prst="rect">
            <a:avLst/>
          </a:prstGeom>
        </p:spPr>
        <p:txBody>
          <a:bodyPr lIns="0" tIns="0" rIns="0" bIns="0" rtlCol="0" anchor="t">
            <a:spAutoFit/>
          </a:bodyPr>
          <a:lstStyle/>
          <a:p>
            <a:pPr>
              <a:lnSpc>
                <a:spcPts val="1979"/>
              </a:lnSpc>
            </a:pPr>
            <a:r>
              <a:rPr lang="en-US" sz="1350" b="1" dirty="0">
                <a:solidFill>
                  <a:srgbClr val="5F5E5A"/>
                </a:solidFill>
                <a:latin typeface="Raleway"/>
              </a:rPr>
              <a:t>Lost in the Pacific</a:t>
            </a:r>
          </a:p>
          <a:p>
            <a:pPr>
              <a:lnSpc>
                <a:spcPts val="1979"/>
              </a:lnSpc>
            </a:pPr>
            <a:r>
              <a:rPr lang="en-US" sz="1350" b="1" dirty="0">
                <a:solidFill>
                  <a:srgbClr val="5F5E5A"/>
                </a:solidFill>
                <a:latin typeface="Raleway"/>
              </a:rPr>
              <a:t>Call #: 940.54 OLS</a:t>
            </a:r>
          </a:p>
          <a:p>
            <a:pPr>
              <a:lnSpc>
                <a:spcPts val="1979"/>
              </a:lnSpc>
            </a:pPr>
            <a:r>
              <a:rPr lang="en-US" sz="1350" b="1" dirty="0">
                <a:solidFill>
                  <a:srgbClr val="5F5E5A"/>
                </a:solidFill>
                <a:latin typeface="Raleway"/>
              </a:rPr>
              <a:t>Non-Fiction</a:t>
            </a:r>
          </a:p>
        </p:txBody>
      </p:sp>
      <p:sp>
        <p:nvSpPr>
          <p:cNvPr id="10" name="TextBox 10"/>
          <p:cNvSpPr txBox="1"/>
          <p:nvPr/>
        </p:nvSpPr>
        <p:spPr>
          <a:xfrm rot="-5400000">
            <a:off x="6474263" y="8766258"/>
            <a:ext cx="1669596" cy="747833"/>
          </a:xfrm>
          <a:prstGeom prst="rect">
            <a:avLst/>
          </a:prstGeom>
        </p:spPr>
        <p:txBody>
          <a:bodyPr lIns="0" tIns="0" rIns="0" bIns="0" rtlCol="0" anchor="t">
            <a:spAutoFit/>
          </a:bodyPr>
          <a:lstStyle/>
          <a:p>
            <a:pPr>
              <a:lnSpc>
                <a:spcPts val="1979"/>
              </a:lnSpc>
            </a:pPr>
            <a:r>
              <a:rPr lang="en-US" sz="1350" b="1" dirty="0">
                <a:solidFill>
                  <a:srgbClr val="5F5E5A"/>
                </a:solidFill>
                <a:latin typeface="Raleway"/>
              </a:rPr>
              <a:t>Lost in the Pacific</a:t>
            </a:r>
          </a:p>
          <a:p>
            <a:pPr>
              <a:lnSpc>
                <a:spcPts val="1979"/>
              </a:lnSpc>
            </a:pPr>
            <a:r>
              <a:rPr lang="en-US" sz="1350" b="1" dirty="0">
                <a:solidFill>
                  <a:srgbClr val="5F5E5A"/>
                </a:solidFill>
                <a:latin typeface="Raleway"/>
              </a:rPr>
              <a:t>Call #: 940.54 OLS</a:t>
            </a:r>
          </a:p>
          <a:p>
            <a:pPr>
              <a:lnSpc>
                <a:spcPts val="1979"/>
              </a:lnSpc>
            </a:pPr>
            <a:r>
              <a:rPr lang="en-US" sz="1350" b="1" dirty="0">
                <a:solidFill>
                  <a:srgbClr val="5F5E5A"/>
                </a:solidFill>
                <a:latin typeface="Raleway"/>
              </a:rPr>
              <a:t>Non-Fiction</a:t>
            </a:r>
          </a:p>
        </p:txBody>
      </p:sp>
      <p:sp>
        <p:nvSpPr>
          <p:cNvPr id="11" name="TextBox 11"/>
          <p:cNvSpPr txBox="1"/>
          <p:nvPr/>
        </p:nvSpPr>
        <p:spPr>
          <a:xfrm rot="-5400000">
            <a:off x="377318" y="8766258"/>
            <a:ext cx="1669597" cy="747833"/>
          </a:xfrm>
          <a:prstGeom prst="rect">
            <a:avLst/>
          </a:prstGeom>
        </p:spPr>
        <p:txBody>
          <a:bodyPr lIns="0" tIns="0" rIns="0" bIns="0" rtlCol="0" anchor="t">
            <a:spAutoFit/>
          </a:bodyPr>
          <a:lstStyle/>
          <a:p>
            <a:pPr>
              <a:lnSpc>
                <a:spcPts val="1979"/>
              </a:lnSpc>
            </a:pPr>
            <a:r>
              <a:rPr lang="en-US" sz="1350" b="1" dirty="0">
                <a:solidFill>
                  <a:srgbClr val="5F5E5A"/>
                </a:solidFill>
                <a:latin typeface="Raleway"/>
              </a:rPr>
              <a:t>Lost in the Pacific</a:t>
            </a:r>
          </a:p>
          <a:p>
            <a:pPr>
              <a:lnSpc>
                <a:spcPts val="1979"/>
              </a:lnSpc>
            </a:pPr>
            <a:r>
              <a:rPr lang="en-US" sz="1350" b="1" dirty="0">
                <a:solidFill>
                  <a:srgbClr val="5F5E5A"/>
                </a:solidFill>
                <a:latin typeface="Raleway"/>
              </a:rPr>
              <a:t>Call #: 940.54 OLS</a:t>
            </a:r>
          </a:p>
          <a:p>
            <a:pPr>
              <a:lnSpc>
                <a:spcPts val="1979"/>
              </a:lnSpc>
            </a:pPr>
            <a:r>
              <a:rPr lang="en-US" sz="1350" b="1" dirty="0">
                <a:solidFill>
                  <a:srgbClr val="5F5E5A"/>
                </a:solidFill>
                <a:latin typeface="Raleway"/>
              </a:rPr>
              <a:t>Non-Fiction</a:t>
            </a:r>
          </a:p>
        </p:txBody>
      </p:sp>
      <p:sp>
        <p:nvSpPr>
          <p:cNvPr id="12" name="TextBox 12"/>
          <p:cNvSpPr txBox="1"/>
          <p:nvPr/>
        </p:nvSpPr>
        <p:spPr>
          <a:xfrm>
            <a:off x="1327598" y="7878190"/>
            <a:ext cx="5165271" cy="417739"/>
          </a:xfrm>
          <a:prstGeom prst="rect">
            <a:avLst/>
          </a:prstGeom>
        </p:spPr>
        <p:txBody>
          <a:bodyPr lIns="0" tIns="0" rIns="0" bIns="0" rtlCol="0" anchor="t">
            <a:spAutoFit/>
          </a:bodyPr>
          <a:lstStyle/>
          <a:p>
            <a:pPr algn="ctr">
              <a:lnSpc>
                <a:spcPts val="1679"/>
              </a:lnSpc>
            </a:pPr>
            <a:r>
              <a:rPr lang="en-US" sz="1200" b="1">
                <a:solidFill>
                  <a:srgbClr val="5F5E5A"/>
                </a:solidFill>
                <a:latin typeface="Raleway"/>
              </a:rPr>
              <a:t>Interested in this book? Carefully tear off a strip and find the book on the shelf!</a:t>
            </a:r>
            <a:r>
              <a:rPr lang="en-US" sz="1178" b="1">
                <a:solidFill>
                  <a:srgbClr val="5F5E5A"/>
                </a:solidFill>
                <a:latin typeface="Raleway"/>
              </a:rPr>
              <a:t> </a:t>
            </a:r>
            <a:r>
              <a:rPr lang="en-US" sz="1200" b="1">
                <a:solidFill>
                  <a:srgbClr val="5F5E5A"/>
                </a:solidFill>
                <a:latin typeface="Raleway"/>
              </a:rPr>
              <a:t> If the book is not in, see the librarian to place it on hold!</a:t>
            </a:r>
          </a:p>
        </p:txBody>
      </p:sp>
      <p:grpSp>
        <p:nvGrpSpPr>
          <p:cNvPr id="13" name="Group 13"/>
          <p:cNvGrpSpPr/>
          <p:nvPr/>
        </p:nvGrpSpPr>
        <p:grpSpPr>
          <a:xfrm rot="5400000">
            <a:off x="3171007" y="2813620"/>
            <a:ext cx="1527689" cy="8601451"/>
            <a:chOff x="0" y="0"/>
            <a:chExt cx="2387525" cy="14328175"/>
          </a:xfrm>
        </p:grpSpPr>
        <p:sp>
          <p:nvSpPr>
            <p:cNvPr id="14" name="Freeform 14"/>
            <p:cNvSpPr/>
            <p:nvPr/>
          </p:nvSpPr>
          <p:spPr>
            <a:xfrm>
              <a:off x="0" y="0"/>
              <a:ext cx="2387525" cy="14328175"/>
            </a:xfrm>
            <a:custGeom>
              <a:avLst/>
              <a:gdLst/>
              <a:ahLst/>
              <a:cxnLst/>
              <a:rect l="l" t="t" r="r" b="b"/>
              <a:pathLst>
                <a:path w="2387525" h="14328175">
                  <a:moveTo>
                    <a:pt x="60960" y="435610"/>
                  </a:moveTo>
                  <a:lnTo>
                    <a:pt x="142240" y="354330"/>
                  </a:lnTo>
                  <a:lnTo>
                    <a:pt x="142240" y="615950"/>
                  </a:lnTo>
                  <a:lnTo>
                    <a:pt x="158750" y="615950"/>
                  </a:lnTo>
                  <a:lnTo>
                    <a:pt x="158750" y="339090"/>
                  </a:lnTo>
                  <a:lnTo>
                    <a:pt x="340360" y="157480"/>
                  </a:lnTo>
                  <a:lnTo>
                    <a:pt x="643175" y="157480"/>
                  </a:lnTo>
                  <a:lnTo>
                    <a:pt x="643175" y="140970"/>
                  </a:lnTo>
                  <a:lnTo>
                    <a:pt x="355600" y="140970"/>
                  </a:lnTo>
                  <a:lnTo>
                    <a:pt x="435610" y="60960"/>
                  </a:lnTo>
                  <a:lnTo>
                    <a:pt x="643175" y="60960"/>
                  </a:lnTo>
                  <a:lnTo>
                    <a:pt x="643175" y="0"/>
                  </a:lnTo>
                  <a:lnTo>
                    <a:pt x="0" y="0"/>
                  </a:lnTo>
                  <a:lnTo>
                    <a:pt x="0" y="615950"/>
                  </a:lnTo>
                  <a:lnTo>
                    <a:pt x="60960" y="615950"/>
                  </a:lnTo>
                  <a:lnTo>
                    <a:pt x="60960" y="435610"/>
                  </a:lnTo>
                  <a:close/>
                  <a:moveTo>
                    <a:pt x="0" y="615950"/>
                  </a:moveTo>
                  <a:lnTo>
                    <a:pt x="60960" y="615950"/>
                  </a:lnTo>
                  <a:lnTo>
                    <a:pt x="60960" y="13700795"/>
                  </a:lnTo>
                  <a:lnTo>
                    <a:pt x="0" y="13700795"/>
                  </a:lnTo>
                  <a:lnTo>
                    <a:pt x="0" y="615950"/>
                  </a:lnTo>
                  <a:close/>
                  <a:moveTo>
                    <a:pt x="142240" y="615950"/>
                  </a:moveTo>
                  <a:lnTo>
                    <a:pt x="158750" y="615950"/>
                  </a:lnTo>
                  <a:lnTo>
                    <a:pt x="158750" y="13700795"/>
                  </a:lnTo>
                  <a:lnTo>
                    <a:pt x="142240" y="13700795"/>
                  </a:lnTo>
                  <a:lnTo>
                    <a:pt x="142240" y="615950"/>
                  </a:lnTo>
                  <a:close/>
                  <a:moveTo>
                    <a:pt x="435610" y="14267214"/>
                  </a:moveTo>
                  <a:lnTo>
                    <a:pt x="355600" y="14187205"/>
                  </a:lnTo>
                  <a:lnTo>
                    <a:pt x="643175" y="14187205"/>
                  </a:lnTo>
                  <a:lnTo>
                    <a:pt x="643175" y="14170695"/>
                  </a:lnTo>
                  <a:lnTo>
                    <a:pt x="339090" y="14170695"/>
                  </a:lnTo>
                  <a:lnTo>
                    <a:pt x="158750" y="13990355"/>
                  </a:lnTo>
                  <a:lnTo>
                    <a:pt x="158750" y="13700795"/>
                  </a:lnTo>
                  <a:lnTo>
                    <a:pt x="142240" y="13700795"/>
                  </a:lnTo>
                  <a:lnTo>
                    <a:pt x="142240" y="13973845"/>
                  </a:lnTo>
                  <a:lnTo>
                    <a:pt x="60960" y="13892566"/>
                  </a:lnTo>
                  <a:lnTo>
                    <a:pt x="60960" y="13700795"/>
                  </a:lnTo>
                  <a:lnTo>
                    <a:pt x="0" y="13700795"/>
                  </a:lnTo>
                  <a:lnTo>
                    <a:pt x="0" y="14328175"/>
                  </a:lnTo>
                  <a:lnTo>
                    <a:pt x="643175" y="14328175"/>
                  </a:lnTo>
                  <a:lnTo>
                    <a:pt x="643175" y="14267216"/>
                  </a:lnTo>
                  <a:lnTo>
                    <a:pt x="435610" y="14267216"/>
                  </a:lnTo>
                  <a:close/>
                  <a:moveTo>
                    <a:pt x="643175" y="14267214"/>
                  </a:moveTo>
                  <a:lnTo>
                    <a:pt x="1779195" y="14267214"/>
                  </a:lnTo>
                  <a:lnTo>
                    <a:pt x="1779195" y="14328175"/>
                  </a:lnTo>
                  <a:lnTo>
                    <a:pt x="643175" y="14328175"/>
                  </a:lnTo>
                  <a:lnTo>
                    <a:pt x="643175" y="14267214"/>
                  </a:lnTo>
                  <a:close/>
                  <a:moveTo>
                    <a:pt x="643175" y="14170695"/>
                  </a:moveTo>
                  <a:lnTo>
                    <a:pt x="1779195" y="14170695"/>
                  </a:lnTo>
                  <a:lnTo>
                    <a:pt x="1779195" y="14187205"/>
                  </a:lnTo>
                  <a:lnTo>
                    <a:pt x="643175" y="14187205"/>
                  </a:lnTo>
                  <a:lnTo>
                    <a:pt x="643175" y="14170695"/>
                  </a:lnTo>
                  <a:close/>
                  <a:moveTo>
                    <a:pt x="2387525" y="13700795"/>
                  </a:moveTo>
                  <a:lnTo>
                    <a:pt x="2326565" y="13700795"/>
                  </a:lnTo>
                  <a:lnTo>
                    <a:pt x="2326565" y="13892564"/>
                  </a:lnTo>
                  <a:lnTo>
                    <a:pt x="2246555" y="13972575"/>
                  </a:lnTo>
                  <a:lnTo>
                    <a:pt x="2246555" y="13700795"/>
                  </a:lnTo>
                  <a:lnTo>
                    <a:pt x="2230045" y="13700795"/>
                  </a:lnTo>
                  <a:lnTo>
                    <a:pt x="2230045" y="13987814"/>
                  </a:lnTo>
                  <a:lnTo>
                    <a:pt x="2047165" y="14170695"/>
                  </a:lnTo>
                  <a:lnTo>
                    <a:pt x="1776655" y="14170695"/>
                  </a:lnTo>
                  <a:lnTo>
                    <a:pt x="1776655" y="14187205"/>
                  </a:lnTo>
                  <a:lnTo>
                    <a:pt x="2030655" y="14187205"/>
                  </a:lnTo>
                  <a:lnTo>
                    <a:pt x="1950645" y="14267214"/>
                  </a:lnTo>
                  <a:lnTo>
                    <a:pt x="1776655" y="14267214"/>
                  </a:lnTo>
                  <a:lnTo>
                    <a:pt x="1776655" y="14328175"/>
                  </a:lnTo>
                  <a:lnTo>
                    <a:pt x="2386255" y="14328175"/>
                  </a:lnTo>
                  <a:lnTo>
                    <a:pt x="2387525" y="13700795"/>
                  </a:lnTo>
                  <a:close/>
                  <a:moveTo>
                    <a:pt x="2231315" y="615950"/>
                  </a:moveTo>
                  <a:lnTo>
                    <a:pt x="2247825" y="615950"/>
                  </a:lnTo>
                  <a:lnTo>
                    <a:pt x="2247825" y="13700795"/>
                  </a:lnTo>
                  <a:lnTo>
                    <a:pt x="2231315" y="13700795"/>
                  </a:lnTo>
                  <a:lnTo>
                    <a:pt x="2231315" y="615950"/>
                  </a:lnTo>
                  <a:close/>
                  <a:moveTo>
                    <a:pt x="2326565" y="615950"/>
                  </a:moveTo>
                  <a:lnTo>
                    <a:pt x="2387525" y="615950"/>
                  </a:lnTo>
                  <a:lnTo>
                    <a:pt x="2387525" y="13700795"/>
                  </a:lnTo>
                  <a:lnTo>
                    <a:pt x="2326565" y="13700795"/>
                  </a:lnTo>
                  <a:lnTo>
                    <a:pt x="2326565" y="615950"/>
                  </a:lnTo>
                  <a:close/>
                  <a:moveTo>
                    <a:pt x="1951915" y="60960"/>
                  </a:moveTo>
                  <a:lnTo>
                    <a:pt x="2031925" y="140970"/>
                  </a:lnTo>
                  <a:lnTo>
                    <a:pt x="1777925" y="140970"/>
                  </a:lnTo>
                  <a:lnTo>
                    <a:pt x="1777925" y="157480"/>
                  </a:lnTo>
                  <a:lnTo>
                    <a:pt x="2047165" y="157480"/>
                  </a:lnTo>
                  <a:lnTo>
                    <a:pt x="2230045" y="340360"/>
                  </a:lnTo>
                  <a:lnTo>
                    <a:pt x="2230045" y="615950"/>
                  </a:lnTo>
                  <a:lnTo>
                    <a:pt x="2246555" y="615950"/>
                  </a:lnTo>
                  <a:lnTo>
                    <a:pt x="2246555" y="356870"/>
                  </a:lnTo>
                  <a:lnTo>
                    <a:pt x="2326565" y="436880"/>
                  </a:lnTo>
                  <a:lnTo>
                    <a:pt x="2326565" y="617220"/>
                  </a:lnTo>
                  <a:lnTo>
                    <a:pt x="2387525" y="617220"/>
                  </a:lnTo>
                  <a:lnTo>
                    <a:pt x="2387525" y="0"/>
                  </a:lnTo>
                  <a:lnTo>
                    <a:pt x="1777925" y="0"/>
                  </a:lnTo>
                  <a:lnTo>
                    <a:pt x="1777925" y="60960"/>
                  </a:lnTo>
                  <a:lnTo>
                    <a:pt x="1951915" y="60960"/>
                  </a:lnTo>
                  <a:close/>
                  <a:moveTo>
                    <a:pt x="643175" y="140970"/>
                  </a:moveTo>
                  <a:lnTo>
                    <a:pt x="1779195" y="140970"/>
                  </a:lnTo>
                  <a:lnTo>
                    <a:pt x="1779195" y="157480"/>
                  </a:lnTo>
                  <a:lnTo>
                    <a:pt x="643175" y="157480"/>
                  </a:lnTo>
                  <a:lnTo>
                    <a:pt x="643175" y="140970"/>
                  </a:lnTo>
                  <a:close/>
                  <a:moveTo>
                    <a:pt x="643175" y="0"/>
                  </a:moveTo>
                  <a:lnTo>
                    <a:pt x="1779195" y="0"/>
                  </a:lnTo>
                  <a:lnTo>
                    <a:pt x="1779195" y="60960"/>
                  </a:lnTo>
                  <a:lnTo>
                    <a:pt x="643175" y="60960"/>
                  </a:lnTo>
                  <a:lnTo>
                    <a:pt x="643175" y="0"/>
                  </a:lnTo>
                  <a:close/>
                </a:path>
              </a:pathLst>
            </a:custGeom>
            <a:solidFill>
              <a:srgbClr val="EFF0F2"/>
            </a:solidFill>
          </p:spPr>
        </p:sp>
      </p:grpSp>
      <p:sp>
        <p:nvSpPr>
          <p:cNvPr id="15" name="TextBox 15"/>
          <p:cNvSpPr txBox="1"/>
          <p:nvPr/>
        </p:nvSpPr>
        <p:spPr>
          <a:xfrm>
            <a:off x="1822904" y="6705600"/>
            <a:ext cx="5416096" cy="846386"/>
          </a:xfrm>
          <a:prstGeom prst="rect">
            <a:avLst/>
          </a:prstGeom>
        </p:spPr>
        <p:txBody>
          <a:bodyPr wrap="square" lIns="0" tIns="0" rIns="0" bIns="0" rtlCol="0" anchor="t">
            <a:spAutoFit/>
          </a:bodyPr>
          <a:lstStyle/>
          <a:p>
            <a:pPr algn="ctr">
              <a:lnSpc>
                <a:spcPts val="2240"/>
              </a:lnSpc>
            </a:pPr>
            <a:r>
              <a:rPr lang="en-US" sz="1600" b="1" dirty="0">
                <a:solidFill>
                  <a:srgbClr val="5F5E5A"/>
                </a:solidFill>
                <a:latin typeface="Drukaatie Burti"/>
              </a:rPr>
              <a:t>A Virginia Readers' Choice (VRC) selection. To participate in Virginia Readers' Choice read at least four of the ten books on the VRC book list. Visit the library for more information</a:t>
            </a:r>
          </a:p>
        </p:txBody>
      </p:sp>
      <p:sp>
        <p:nvSpPr>
          <p:cNvPr id="17" name="AutoShape 17"/>
          <p:cNvSpPr/>
          <p:nvPr/>
        </p:nvSpPr>
        <p:spPr>
          <a:xfrm>
            <a:off x="0" y="1122446"/>
            <a:ext cx="7772400" cy="5228055"/>
          </a:xfrm>
          <a:prstGeom prst="rect">
            <a:avLst/>
          </a:prstGeom>
          <a:solidFill>
            <a:srgbClr val="D9D9D9"/>
          </a:solidFill>
        </p:spPr>
      </p:sp>
      <p:sp>
        <p:nvSpPr>
          <p:cNvPr id="18" name="TextBox 18"/>
          <p:cNvSpPr txBox="1"/>
          <p:nvPr/>
        </p:nvSpPr>
        <p:spPr>
          <a:xfrm>
            <a:off x="3140936" y="1323975"/>
            <a:ext cx="4326663" cy="4924425"/>
          </a:xfrm>
          <a:prstGeom prst="rect">
            <a:avLst/>
          </a:prstGeom>
        </p:spPr>
        <p:txBody>
          <a:bodyPr wrap="square" lIns="0" tIns="0" rIns="0" bIns="0" rtlCol="0" anchor="t">
            <a:spAutoFit/>
          </a:bodyPr>
          <a:lstStyle/>
          <a:p>
            <a:r>
              <a:rPr lang="en-US" sz="1600" b="1" dirty="0"/>
              <a:t>LOST IN THE PACIFIC is the first book in a new narrative nonfiction series that tells the true story of a band of World War II soldiers who became stranded at sea and had to fight for survival.</a:t>
            </a:r>
            <a:br>
              <a:rPr lang="en-US" sz="1600" b="1" dirty="0"/>
            </a:br>
            <a:r>
              <a:rPr lang="en-US" sz="1600" b="1" dirty="0"/>
              <a:t>​</a:t>
            </a:r>
            <a:r>
              <a:rPr lang="en-US" sz="1600" dirty="0"/>
              <a:t/>
            </a:r>
            <a:br>
              <a:rPr lang="en-US" sz="1600" dirty="0"/>
            </a:br>
            <a:r>
              <a:rPr lang="en-US" sz="1600" dirty="0"/>
              <a:t>World War II, October 21, 1942. A B-17 bomber drones high over the Pacific Ocean, sending a desperate SOS into the air. The crew is carrying America's greatest living war hero on a secret mission deep into the battle zone. But the plane is lost, burning through its final gallons of fuel.</a:t>
            </a:r>
            <a:br>
              <a:rPr lang="en-US" sz="1600" dirty="0"/>
            </a:br>
            <a:r>
              <a:rPr lang="en-US" sz="1600" dirty="0"/>
              <a:t/>
            </a:r>
            <a:br>
              <a:rPr lang="en-US" sz="1600" dirty="0"/>
            </a:br>
            <a:r>
              <a:rPr lang="en-US" sz="1600" dirty="0"/>
              <a:t>At 1:30 p.m., there is only one choice left: an emergency landing at sea. If the crew survives the impact, they will be left stranded without food or water hundreds of miles from civilization. </a:t>
            </a:r>
            <a:br>
              <a:rPr lang="en-US" sz="1600" dirty="0"/>
            </a:br>
            <a:r>
              <a:rPr lang="en-US" sz="1600" dirty="0"/>
              <a:t/>
            </a:r>
            <a:br>
              <a:rPr lang="en-US" sz="1600" dirty="0"/>
            </a:br>
            <a:r>
              <a:rPr lang="en-US" sz="1600" dirty="0"/>
              <a:t>Eight men. Three inflatable rafts. Sixty-eight million square miles of ocean. What will it take to make it back alive?</a:t>
            </a:r>
            <a:endParaRPr lang="en-US" sz="1600" dirty="0">
              <a:solidFill>
                <a:srgbClr val="000000"/>
              </a:solidFill>
              <a:latin typeface="Franklin Gothic Medium" charset="0"/>
              <a:ea typeface="Franklin Gothic Medium" charset="0"/>
              <a:cs typeface="Franklin Gothic Medium" charset="0"/>
            </a:endParaRPr>
          </a:p>
        </p:txBody>
      </p:sp>
      <p:sp>
        <p:nvSpPr>
          <p:cNvPr id="19" name="TextBox 19"/>
          <p:cNvSpPr txBox="1"/>
          <p:nvPr/>
        </p:nvSpPr>
        <p:spPr>
          <a:xfrm>
            <a:off x="216851" y="5171926"/>
            <a:ext cx="2695485" cy="1000274"/>
          </a:xfrm>
          <a:prstGeom prst="rect">
            <a:avLst/>
          </a:prstGeom>
        </p:spPr>
        <p:txBody>
          <a:bodyPr lIns="0" tIns="0" rIns="0" bIns="0" rtlCol="0" anchor="t">
            <a:spAutoFit/>
          </a:bodyPr>
          <a:lstStyle/>
          <a:p>
            <a:pPr algn="ctr">
              <a:lnSpc>
                <a:spcPts val="1852"/>
              </a:lnSpc>
            </a:pPr>
            <a:r>
              <a:rPr lang="en-US" sz="1600" b="1" dirty="0" smtClean="0">
                <a:solidFill>
                  <a:srgbClr val="000000"/>
                </a:solidFill>
                <a:latin typeface="Raleway"/>
              </a:rPr>
              <a:t>Lost in the Pacific, 1942</a:t>
            </a:r>
            <a:endParaRPr lang="en-US" sz="1600" b="1" dirty="0">
              <a:solidFill>
                <a:srgbClr val="000000"/>
              </a:solidFill>
              <a:latin typeface="Raleway"/>
            </a:endParaRPr>
          </a:p>
          <a:p>
            <a:pPr algn="ctr">
              <a:lnSpc>
                <a:spcPts val="1852"/>
              </a:lnSpc>
            </a:pPr>
            <a:r>
              <a:rPr lang="en-US" sz="1428" b="1" dirty="0">
                <a:solidFill>
                  <a:srgbClr val="000000"/>
                </a:solidFill>
                <a:latin typeface="Raleway"/>
              </a:rPr>
              <a:t>By: </a:t>
            </a:r>
            <a:r>
              <a:rPr lang="en-US" sz="1428" b="1" dirty="0" smtClean="0">
                <a:solidFill>
                  <a:srgbClr val="000000"/>
                </a:solidFill>
                <a:latin typeface="Raleway"/>
              </a:rPr>
              <a:t>To</a:t>
            </a:r>
            <a:r>
              <a:rPr lang="en-US" sz="1428" b="1" dirty="0" smtClean="0">
                <a:solidFill>
                  <a:srgbClr val="000000"/>
                </a:solidFill>
                <a:latin typeface="Raleway"/>
              </a:rPr>
              <a:t>d </a:t>
            </a:r>
            <a:r>
              <a:rPr lang="en-US" sz="1428" b="1" dirty="0" smtClean="0">
                <a:solidFill>
                  <a:srgbClr val="000000"/>
                </a:solidFill>
                <a:latin typeface="Raleway"/>
              </a:rPr>
              <a:t>Olson</a:t>
            </a:r>
            <a:endParaRPr lang="en-US" sz="1323" b="1" dirty="0">
              <a:solidFill>
                <a:srgbClr val="000000"/>
              </a:solidFill>
              <a:latin typeface="Raleway"/>
            </a:endParaRPr>
          </a:p>
          <a:p>
            <a:pPr algn="ctr">
              <a:lnSpc>
                <a:spcPts val="2000"/>
              </a:lnSpc>
            </a:pPr>
            <a:r>
              <a:rPr lang="en-US" sz="1428" b="1" dirty="0">
                <a:solidFill>
                  <a:srgbClr val="000000"/>
                </a:solidFill>
                <a:latin typeface="Raleway"/>
              </a:rPr>
              <a:t>Call #: </a:t>
            </a:r>
            <a:r>
              <a:rPr lang="en-US" sz="1428" b="1" dirty="0" smtClean="0">
                <a:solidFill>
                  <a:srgbClr val="000000"/>
                </a:solidFill>
                <a:latin typeface="Raleway"/>
              </a:rPr>
              <a:t>940.54 OLS</a:t>
            </a:r>
            <a:endParaRPr lang="en-US" sz="1428" b="1" dirty="0">
              <a:solidFill>
                <a:srgbClr val="000000"/>
              </a:solidFill>
              <a:latin typeface="Raleway"/>
            </a:endParaRPr>
          </a:p>
          <a:p>
            <a:pPr algn="ctr">
              <a:lnSpc>
                <a:spcPts val="2000"/>
              </a:lnSpc>
            </a:pPr>
            <a:r>
              <a:rPr lang="en-US" sz="1428" b="1" dirty="0" smtClean="0">
                <a:solidFill>
                  <a:srgbClr val="000000"/>
                </a:solidFill>
                <a:latin typeface="Raleway"/>
              </a:rPr>
              <a:t>Non-Fiction</a:t>
            </a:r>
            <a:endParaRPr lang="en-US" sz="1428" b="1" dirty="0">
              <a:solidFill>
                <a:srgbClr val="000000"/>
              </a:solidFill>
              <a:latin typeface="Raleway"/>
            </a:endParaRPr>
          </a:p>
        </p:txBody>
      </p:sp>
      <p:pic>
        <p:nvPicPr>
          <p:cNvPr id="21" name="Picture 21"/>
          <p:cNvPicPr>
            <a:picLocks noChangeAspect="1"/>
          </p:cNvPicPr>
          <p:nvPr/>
        </p:nvPicPr>
        <p:blipFill>
          <a:blip r:embed="rId3"/>
          <a:srcRect/>
          <a:stretch>
            <a:fillRect/>
          </a:stretch>
        </p:blipFill>
        <p:spPr>
          <a:xfrm>
            <a:off x="457200" y="6512284"/>
            <a:ext cx="1023267" cy="1183916"/>
          </a:xfrm>
          <a:prstGeom prst="rect">
            <a:avLst/>
          </a:prstGeom>
        </p:spPr>
      </p:pic>
      <p:sp>
        <p:nvSpPr>
          <p:cNvPr id="24" name="TextBox 23"/>
          <p:cNvSpPr txBox="1"/>
          <p:nvPr/>
        </p:nvSpPr>
        <p:spPr>
          <a:xfrm>
            <a:off x="443066" y="9336505"/>
            <a:ext cx="184731" cy="369332"/>
          </a:xfrm>
          <a:prstGeom prst="rect">
            <a:avLst/>
          </a:prstGeom>
          <a:noFill/>
        </p:spPr>
        <p:txBody>
          <a:bodyPr wrap="none" rtlCol="0">
            <a:spAutoFit/>
          </a:bodyPr>
          <a:lstStyle/>
          <a:p>
            <a:endParaRPr lang="en-US"/>
          </a:p>
        </p:txBody>
      </p:sp>
      <p:pic>
        <p:nvPicPr>
          <p:cNvPr id="31" name="Picture 8" descr="elated image"/>
          <p:cNvPicPr>
            <a:picLocks noChangeAspect="1" noChangeArrowheads="1"/>
          </p:cNvPicPr>
          <p:nvPr/>
        </p:nvPicPr>
        <p:blipFill>
          <a:blip r:embed="rId4">
            <a:alphaModFix amt="70000"/>
            <a:extLst>
              <a:ext uri="{28A0092B-C50C-407E-A947-70E740481C1C}">
                <a14:useLocalDpi xmlns:a14="http://schemas.microsoft.com/office/drawing/2010/main" val="0"/>
              </a:ext>
            </a:extLst>
          </a:blip>
          <a:srcRect/>
          <a:stretch>
            <a:fillRect/>
          </a:stretch>
        </p:blipFill>
        <p:spPr bwMode="auto">
          <a:xfrm rot="20604345">
            <a:off x="127491" y="117022"/>
            <a:ext cx="1000612" cy="80049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elated image"/>
          <p:cNvPicPr>
            <a:picLocks noChangeAspect="1" noChangeArrowheads="1"/>
          </p:cNvPicPr>
          <p:nvPr/>
        </p:nvPicPr>
        <p:blipFill>
          <a:blip r:embed="rId4">
            <a:alphaModFix amt="70000"/>
            <a:extLst>
              <a:ext uri="{28A0092B-C50C-407E-A947-70E740481C1C}">
                <a14:useLocalDpi xmlns:a14="http://schemas.microsoft.com/office/drawing/2010/main" val="0"/>
              </a:ext>
            </a:extLst>
          </a:blip>
          <a:srcRect/>
          <a:stretch>
            <a:fillRect/>
          </a:stretch>
        </p:blipFill>
        <p:spPr bwMode="auto">
          <a:xfrm rot="1097033">
            <a:off x="6622156" y="129558"/>
            <a:ext cx="1000612" cy="80049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8" descr="https://www.scholastic.com/content5/media/products/13/9780545928113_mr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487222"/>
            <a:ext cx="2380406" cy="3570609"/>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
          <p:cNvSpPr txBox="1"/>
          <p:nvPr/>
        </p:nvSpPr>
        <p:spPr>
          <a:xfrm>
            <a:off x="474726" y="106201"/>
            <a:ext cx="6822948" cy="1102866"/>
          </a:xfrm>
          <a:prstGeom prst="rect">
            <a:avLst/>
          </a:prstGeom>
        </p:spPr>
        <p:txBody>
          <a:bodyPr wrap="square" lIns="0" tIns="0" rIns="0" bIns="0" rtlCol="0" anchor="t">
            <a:spAutoFit/>
          </a:bodyPr>
          <a:lstStyle/>
          <a:p>
            <a:pPr algn="ctr">
              <a:lnSpc>
                <a:spcPts val="4333"/>
              </a:lnSpc>
            </a:pPr>
            <a:r>
              <a:rPr lang="en-US" sz="4000" dirty="0">
                <a:solidFill>
                  <a:srgbClr val="5F5E5A"/>
                </a:solidFill>
                <a:latin typeface="Drukaatie Burti"/>
              </a:rPr>
              <a:t>VRC Selection</a:t>
            </a:r>
          </a:p>
          <a:p>
            <a:pPr algn="ctr">
              <a:lnSpc>
                <a:spcPts val="4333"/>
              </a:lnSpc>
            </a:pPr>
            <a:r>
              <a:rPr lang="en-US" sz="3200" dirty="0">
                <a:solidFill>
                  <a:srgbClr val="5F5E5A"/>
                </a:solidFill>
                <a:latin typeface="Drukaatie Burti"/>
              </a:rPr>
              <a:t>YOUR NEXT GREAT READ!!</a:t>
            </a:r>
          </a:p>
        </p:txBody>
      </p:sp>
    </p:spTree>
    <p:extLst>
      <p:ext uri="{BB962C8B-B14F-4D97-AF65-F5344CB8AC3E}">
        <p14:creationId xmlns:p14="http://schemas.microsoft.com/office/powerpoint/2010/main" val="658329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rot="-5400000">
            <a:off x="-434753" y="8755454"/>
            <a:ext cx="1669596" cy="769441"/>
          </a:xfrm>
          <a:prstGeom prst="rect">
            <a:avLst/>
          </a:prstGeom>
        </p:spPr>
        <p:txBody>
          <a:bodyPr lIns="0" tIns="0" rIns="0" bIns="0" rtlCol="0" anchor="t">
            <a:spAutoFit/>
          </a:bodyPr>
          <a:lstStyle/>
          <a:p>
            <a:pPr>
              <a:lnSpc>
                <a:spcPts val="1979"/>
              </a:lnSpc>
            </a:pPr>
            <a:r>
              <a:rPr lang="en-US" sz="1350" b="1" dirty="0" smtClean="0">
                <a:solidFill>
                  <a:srgbClr val="5F5E5A"/>
                </a:solidFill>
                <a:latin typeface="Raleway"/>
              </a:rPr>
              <a:t>Restart</a:t>
            </a:r>
          </a:p>
          <a:p>
            <a:pPr>
              <a:lnSpc>
                <a:spcPts val="1979"/>
              </a:lnSpc>
            </a:pPr>
            <a:r>
              <a:rPr lang="en-US" sz="1350" b="1" dirty="0" smtClean="0">
                <a:solidFill>
                  <a:srgbClr val="5F5E5A"/>
                </a:solidFill>
                <a:latin typeface="Raleway"/>
              </a:rPr>
              <a:t>Call </a:t>
            </a:r>
            <a:r>
              <a:rPr lang="en-US" sz="1350" b="1" dirty="0">
                <a:solidFill>
                  <a:srgbClr val="5F5E5A"/>
                </a:solidFill>
                <a:latin typeface="Raleway"/>
              </a:rPr>
              <a:t>#: </a:t>
            </a:r>
            <a:r>
              <a:rPr lang="en-US" sz="1350" b="1" dirty="0" smtClean="0">
                <a:solidFill>
                  <a:srgbClr val="5F5E5A"/>
                </a:solidFill>
                <a:latin typeface="Raleway"/>
              </a:rPr>
              <a:t>FIC KOR</a:t>
            </a:r>
            <a:endParaRPr lang="en-US" sz="1350" b="1" dirty="0">
              <a:solidFill>
                <a:srgbClr val="5F5E5A"/>
              </a:solidFill>
              <a:latin typeface="Raleway"/>
            </a:endParaRPr>
          </a:p>
          <a:p>
            <a:pPr algn="l">
              <a:lnSpc>
                <a:spcPts val="1979"/>
              </a:lnSpc>
            </a:pPr>
            <a:r>
              <a:rPr lang="en-US" sz="1350" b="1" dirty="0" smtClean="0">
                <a:solidFill>
                  <a:srgbClr val="5F5E5A"/>
                </a:solidFill>
                <a:latin typeface="Raleway"/>
              </a:rPr>
              <a:t>Realistic Fiction</a:t>
            </a:r>
            <a:endParaRPr lang="en-US" sz="1350" b="1" dirty="0">
              <a:solidFill>
                <a:srgbClr val="5F5E5A"/>
              </a:solidFill>
              <a:latin typeface="Raleway"/>
            </a:endParaRPr>
          </a:p>
        </p:txBody>
      </p:sp>
      <p:sp>
        <p:nvSpPr>
          <p:cNvPr id="4" name="TextBox 4"/>
          <p:cNvSpPr txBox="1"/>
          <p:nvPr/>
        </p:nvSpPr>
        <p:spPr>
          <a:xfrm rot="-5400000">
            <a:off x="1215519" y="8766258"/>
            <a:ext cx="1669596" cy="747833"/>
          </a:xfrm>
          <a:prstGeom prst="rect">
            <a:avLst/>
          </a:prstGeom>
        </p:spPr>
        <p:txBody>
          <a:bodyPr lIns="0" tIns="0" rIns="0" bIns="0" rtlCol="0" anchor="t">
            <a:spAutoFit/>
          </a:bodyPr>
          <a:lstStyle/>
          <a:p>
            <a:pPr>
              <a:lnSpc>
                <a:spcPts val="1979"/>
              </a:lnSpc>
            </a:pPr>
            <a:r>
              <a:rPr lang="en-US" sz="1350" b="1" dirty="0">
                <a:solidFill>
                  <a:srgbClr val="5F5E5A"/>
                </a:solidFill>
                <a:latin typeface="Raleway"/>
              </a:rPr>
              <a:t>Restart</a:t>
            </a:r>
          </a:p>
          <a:p>
            <a:pPr>
              <a:lnSpc>
                <a:spcPts val="1979"/>
              </a:lnSpc>
            </a:pPr>
            <a:r>
              <a:rPr lang="en-US" sz="1350" b="1" dirty="0" smtClean="0">
                <a:solidFill>
                  <a:srgbClr val="5F5E5A"/>
                </a:solidFill>
                <a:latin typeface="Raleway"/>
              </a:rPr>
              <a:t>Call </a:t>
            </a:r>
            <a:r>
              <a:rPr lang="en-US" sz="1350" b="1" dirty="0">
                <a:solidFill>
                  <a:srgbClr val="5F5E5A"/>
                </a:solidFill>
                <a:latin typeface="Raleway"/>
              </a:rPr>
              <a:t>#: FIC KOR</a:t>
            </a:r>
          </a:p>
          <a:p>
            <a:pPr>
              <a:lnSpc>
                <a:spcPts val="1979"/>
              </a:lnSpc>
            </a:pPr>
            <a:r>
              <a:rPr lang="en-US" sz="1350" b="1" dirty="0">
                <a:solidFill>
                  <a:srgbClr val="5F5E5A"/>
                </a:solidFill>
                <a:latin typeface="Raleway"/>
              </a:rPr>
              <a:t>Realistic Fiction</a:t>
            </a:r>
          </a:p>
        </p:txBody>
      </p:sp>
      <p:sp>
        <p:nvSpPr>
          <p:cNvPr id="5" name="TextBox 5"/>
          <p:cNvSpPr txBox="1"/>
          <p:nvPr/>
        </p:nvSpPr>
        <p:spPr>
          <a:xfrm rot="-5400000">
            <a:off x="2091975" y="8766258"/>
            <a:ext cx="1669596" cy="747833"/>
          </a:xfrm>
          <a:prstGeom prst="rect">
            <a:avLst/>
          </a:prstGeom>
        </p:spPr>
        <p:txBody>
          <a:bodyPr lIns="0" tIns="0" rIns="0" bIns="0" rtlCol="0" anchor="t">
            <a:spAutoFit/>
          </a:bodyPr>
          <a:lstStyle/>
          <a:p>
            <a:pPr>
              <a:lnSpc>
                <a:spcPts val="1979"/>
              </a:lnSpc>
            </a:pPr>
            <a:r>
              <a:rPr lang="en-US" sz="1350" b="1" dirty="0">
                <a:solidFill>
                  <a:srgbClr val="5F5E5A"/>
                </a:solidFill>
                <a:latin typeface="Raleway"/>
              </a:rPr>
              <a:t>Restart</a:t>
            </a:r>
          </a:p>
          <a:p>
            <a:pPr>
              <a:lnSpc>
                <a:spcPts val="1979"/>
              </a:lnSpc>
            </a:pPr>
            <a:r>
              <a:rPr lang="en-US" sz="1350" b="1" dirty="0" smtClean="0">
                <a:solidFill>
                  <a:srgbClr val="5F5E5A"/>
                </a:solidFill>
                <a:latin typeface="Raleway"/>
              </a:rPr>
              <a:t>Call </a:t>
            </a:r>
            <a:r>
              <a:rPr lang="en-US" sz="1350" b="1" dirty="0">
                <a:solidFill>
                  <a:srgbClr val="5F5E5A"/>
                </a:solidFill>
                <a:latin typeface="Raleway"/>
              </a:rPr>
              <a:t>#: FIC KOR</a:t>
            </a:r>
          </a:p>
          <a:p>
            <a:pPr>
              <a:lnSpc>
                <a:spcPts val="1979"/>
              </a:lnSpc>
            </a:pPr>
            <a:r>
              <a:rPr lang="en-US" sz="1350" b="1" dirty="0">
                <a:solidFill>
                  <a:srgbClr val="5F5E5A"/>
                </a:solidFill>
                <a:latin typeface="Raleway"/>
              </a:rPr>
              <a:t>Realistic Fiction</a:t>
            </a:r>
          </a:p>
        </p:txBody>
      </p:sp>
      <p:sp>
        <p:nvSpPr>
          <p:cNvPr id="6" name="TextBox 6"/>
          <p:cNvSpPr txBox="1"/>
          <p:nvPr/>
        </p:nvSpPr>
        <p:spPr>
          <a:xfrm rot="-5400000">
            <a:off x="2968433" y="8766258"/>
            <a:ext cx="1669596" cy="747833"/>
          </a:xfrm>
          <a:prstGeom prst="rect">
            <a:avLst/>
          </a:prstGeom>
        </p:spPr>
        <p:txBody>
          <a:bodyPr lIns="0" tIns="0" rIns="0" bIns="0" rtlCol="0" anchor="t">
            <a:spAutoFit/>
          </a:bodyPr>
          <a:lstStyle/>
          <a:p>
            <a:pPr>
              <a:lnSpc>
                <a:spcPts val="1979"/>
              </a:lnSpc>
            </a:pPr>
            <a:r>
              <a:rPr lang="en-US" sz="1350" b="1" dirty="0">
                <a:solidFill>
                  <a:srgbClr val="5F5E5A"/>
                </a:solidFill>
                <a:latin typeface="Raleway"/>
              </a:rPr>
              <a:t>Restart</a:t>
            </a:r>
          </a:p>
          <a:p>
            <a:pPr>
              <a:lnSpc>
                <a:spcPts val="1979"/>
              </a:lnSpc>
            </a:pPr>
            <a:r>
              <a:rPr lang="en-US" sz="1350" b="1" dirty="0" smtClean="0">
                <a:solidFill>
                  <a:srgbClr val="5F5E5A"/>
                </a:solidFill>
                <a:latin typeface="Raleway"/>
              </a:rPr>
              <a:t>Call </a:t>
            </a:r>
            <a:r>
              <a:rPr lang="en-US" sz="1350" b="1" dirty="0">
                <a:solidFill>
                  <a:srgbClr val="5F5E5A"/>
                </a:solidFill>
                <a:latin typeface="Raleway"/>
              </a:rPr>
              <a:t>#: FIC KOR</a:t>
            </a:r>
          </a:p>
          <a:p>
            <a:pPr>
              <a:lnSpc>
                <a:spcPts val="1979"/>
              </a:lnSpc>
            </a:pPr>
            <a:r>
              <a:rPr lang="en-US" sz="1350" b="1" dirty="0">
                <a:solidFill>
                  <a:srgbClr val="5F5E5A"/>
                </a:solidFill>
                <a:latin typeface="Raleway"/>
              </a:rPr>
              <a:t>Realistic Fiction</a:t>
            </a:r>
          </a:p>
        </p:txBody>
      </p:sp>
      <p:sp>
        <p:nvSpPr>
          <p:cNvPr id="7" name="TextBox 7"/>
          <p:cNvSpPr txBox="1"/>
          <p:nvPr/>
        </p:nvSpPr>
        <p:spPr>
          <a:xfrm rot="-5400000">
            <a:off x="3844891" y="8766258"/>
            <a:ext cx="1669596" cy="747833"/>
          </a:xfrm>
          <a:prstGeom prst="rect">
            <a:avLst/>
          </a:prstGeom>
        </p:spPr>
        <p:txBody>
          <a:bodyPr lIns="0" tIns="0" rIns="0" bIns="0" rtlCol="0" anchor="t">
            <a:spAutoFit/>
          </a:bodyPr>
          <a:lstStyle/>
          <a:p>
            <a:pPr>
              <a:lnSpc>
                <a:spcPts val="1979"/>
              </a:lnSpc>
            </a:pPr>
            <a:r>
              <a:rPr lang="en-US" sz="1350" b="1" dirty="0">
                <a:solidFill>
                  <a:srgbClr val="5F5E5A"/>
                </a:solidFill>
                <a:latin typeface="Raleway"/>
              </a:rPr>
              <a:t>Restart</a:t>
            </a:r>
          </a:p>
          <a:p>
            <a:pPr>
              <a:lnSpc>
                <a:spcPts val="1979"/>
              </a:lnSpc>
            </a:pPr>
            <a:r>
              <a:rPr lang="en-US" sz="1350" b="1" dirty="0" smtClean="0">
                <a:solidFill>
                  <a:srgbClr val="5F5E5A"/>
                </a:solidFill>
                <a:latin typeface="Raleway"/>
              </a:rPr>
              <a:t>Call </a:t>
            </a:r>
            <a:r>
              <a:rPr lang="en-US" sz="1350" b="1" dirty="0">
                <a:solidFill>
                  <a:srgbClr val="5F5E5A"/>
                </a:solidFill>
                <a:latin typeface="Raleway"/>
              </a:rPr>
              <a:t>#: FIC KOR</a:t>
            </a:r>
          </a:p>
          <a:p>
            <a:pPr>
              <a:lnSpc>
                <a:spcPts val="1979"/>
              </a:lnSpc>
            </a:pPr>
            <a:r>
              <a:rPr lang="en-US" sz="1350" b="1" dirty="0">
                <a:solidFill>
                  <a:srgbClr val="5F5E5A"/>
                </a:solidFill>
                <a:latin typeface="Raleway"/>
              </a:rPr>
              <a:t>Realistic Fiction</a:t>
            </a:r>
          </a:p>
        </p:txBody>
      </p:sp>
      <p:sp>
        <p:nvSpPr>
          <p:cNvPr id="8" name="TextBox 8"/>
          <p:cNvSpPr txBox="1"/>
          <p:nvPr/>
        </p:nvSpPr>
        <p:spPr>
          <a:xfrm rot="-5400000">
            <a:off x="4721347" y="8766258"/>
            <a:ext cx="1669596" cy="747833"/>
          </a:xfrm>
          <a:prstGeom prst="rect">
            <a:avLst/>
          </a:prstGeom>
        </p:spPr>
        <p:txBody>
          <a:bodyPr lIns="0" tIns="0" rIns="0" bIns="0" rtlCol="0" anchor="t">
            <a:spAutoFit/>
          </a:bodyPr>
          <a:lstStyle/>
          <a:p>
            <a:pPr>
              <a:lnSpc>
                <a:spcPts val="1979"/>
              </a:lnSpc>
            </a:pPr>
            <a:r>
              <a:rPr lang="en-US" sz="1350" b="1" dirty="0">
                <a:solidFill>
                  <a:srgbClr val="5F5E5A"/>
                </a:solidFill>
                <a:latin typeface="Raleway"/>
              </a:rPr>
              <a:t>Restart</a:t>
            </a:r>
          </a:p>
          <a:p>
            <a:pPr>
              <a:lnSpc>
                <a:spcPts val="1979"/>
              </a:lnSpc>
            </a:pPr>
            <a:r>
              <a:rPr lang="en-US" sz="1350" b="1" dirty="0" smtClean="0">
                <a:solidFill>
                  <a:srgbClr val="5F5E5A"/>
                </a:solidFill>
                <a:latin typeface="Raleway"/>
              </a:rPr>
              <a:t>Call </a:t>
            </a:r>
            <a:r>
              <a:rPr lang="en-US" sz="1350" b="1" dirty="0">
                <a:solidFill>
                  <a:srgbClr val="5F5E5A"/>
                </a:solidFill>
                <a:latin typeface="Raleway"/>
              </a:rPr>
              <a:t>#: FIC KOR</a:t>
            </a:r>
          </a:p>
          <a:p>
            <a:pPr>
              <a:lnSpc>
                <a:spcPts val="1979"/>
              </a:lnSpc>
            </a:pPr>
            <a:r>
              <a:rPr lang="en-US" sz="1350" b="1" dirty="0">
                <a:solidFill>
                  <a:srgbClr val="5F5E5A"/>
                </a:solidFill>
                <a:latin typeface="Raleway"/>
              </a:rPr>
              <a:t>Realistic Fiction</a:t>
            </a:r>
          </a:p>
        </p:txBody>
      </p:sp>
      <p:sp>
        <p:nvSpPr>
          <p:cNvPr id="9" name="TextBox 9"/>
          <p:cNvSpPr txBox="1"/>
          <p:nvPr/>
        </p:nvSpPr>
        <p:spPr>
          <a:xfrm rot="-5400000">
            <a:off x="5597805" y="8766258"/>
            <a:ext cx="1669596" cy="747833"/>
          </a:xfrm>
          <a:prstGeom prst="rect">
            <a:avLst/>
          </a:prstGeom>
        </p:spPr>
        <p:txBody>
          <a:bodyPr lIns="0" tIns="0" rIns="0" bIns="0" rtlCol="0" anchor="t">
            <a:spAutoFit/>
          </a:bodyPr>
          <a:lstStyle/>
          <a:p>
            <a:pPr>
              <a:lnSpc>
                <a:spcPts val="1979"/>
              </a:lnSpc>
            </a:pPr>
            <a:r>
              <a:rPr lang="en-US" sz="1350" b="1" dirty="0">
                <a:solidFill>
                  <a:srgbClr val="5F5E5A"/>
                </a:solidFill>
                <a:latin typeface="Raleway"/>
              </a:rPr>
              <a:t>Restart</a:t>
            </a:r>
          </a:p>
          <a:p>
            <a:pPr>
              <a:lnSpc>
                <a:spcPts val="1979"/>
              </a:lnSpc>
            </a:pPr>
            <a:r>
              <a:rPr lang="en-US" sz="1350" b="1" dirty="0" smtClean="0">
                <a:solidFill>
                  <a:srgbClr val="5F5E5A"/>
                </a:solidFill>
                <a:latin typeface="Raleway"/>
              </a:rPr>
              <a:t>Call </a:t>
            </a:r>
            <a:r>
              <a:rPr lang="en-US" sz="1350" b="1" dirty="0">
                <a:solidFill>
                  <a:srgbClr val="5F5E5A"/>
                </a:solidFill>
                <a:latin typeface="Raleway"/>
              </a:rPr>
              <a:t>#: FIC KOR</a:t>
            </a:r>
          </a:p>
          <a:p>
            <a:pPr>
              <a:lnSpc>
                <a:spcPts val="1979"/>
              </a:lnSpc>
            </a:pPr>
            <a:r>
              <a:rPr lang="en-US" sz="1350" b="1" dirty="0">
                <a:solidFill>
                  <a:srgbClr val="5F5E5A"/>
                </a:solidFill>
                <a:latin typeface="Raleway"/>
              </a:rPr>
              <a:t>Realistic Fiction</a:t>
            </a:r>
          </a:p>
        </p:txBody>
      </p:sp>
      <p:sp>
        <p:nvSpPr>
          <p:cNvPr id="10" name="TextBox 10"/>
          <p:cNvSpPr txBox="1"/>
          <p:nvPr/>
        </p:nvSpPr>
        <p:spPr>
          <a:xfrm rot="-5400000">
            <a:off x="6474263" y="8766258"/>
            <a:ext cx="1669596" cy="747833"/>
          </a:xfrm>
          <a:prstGeom prst="rect">
            <a:avLst/>
          </a:prstGeom>
        </p:spPr>
        <p:txBody>
          <a:bodyPr lIns="0" tIns="0" rIns="0" bIns="0" rtlCol="0" anchor="t">
            <a:spAutoFit/>
          </a:bodyPr>
          <a:lstStyle/>
          <a:p>
            <a:pPr>
              <a:lnSpc>
                <a:spcPts val="1979"/>
              </a:lnSpc>
            </a:pPr>
            <a:r>
              <a:rPr lang="en-US" sz="1350" b="1" dirty="0">
                <a:solidFill>
                  <a:srgbClr val="5F5E5A"/>
                </a:solidFill>
                <a:latin typeface="Raleway"/>
              </a:rPr>
              <a:t>Restart</a:t>
            </a:r>
          </a:p>
          <a:p>
            <a:pPr>
              <a:lnSpc>
                <a:spcPts val="1979"/>
              </a:lnSpc>
            </a:pPr>
            <a:r>
              <a:rPr lang="en-US" sz="1350" b="1" dirty="0" smtClean="0">
                <a:solidFill>
                  <a:srgbClr val="5F5E5A"/>
                </a:solidFill>
                <a:latin typeface="Raleway"/>
              </a:rPr>
              <a:t>Call </a:t>
            </a:r>
            <a:r>
              <a:rPr lang="en-US" sz="1350" b="1" dirty="0">
                <a:solidFill>
                  <a:srgbClr val="5F5E5A"/>
                </a:solidFill>
                <a:latin typeface="Raleway"/>
              </a:rPr>
              <a:t>#: FIC KOR</a:t>
            </a:r>
          </a:p>
          <a:p>
            <a:pPr>
              <a:lnSpc>
                <a:spcPts val="1979"/>
              </a:lnSpc>
            </a:pPr>
            <a:r>
              <a:rPr lang="en-US" sz="1350" b="1" dirty="0">
                <a:solidFill>
                  <a:srgbClr val="5F5E5A"/>
                </a:solidFill>
                <a:latin typeface="Raleway"/>
              </a:rPr>
              <a:t>Realistic Fiction</a:t>
            </a:r>
          </a:p>
        </p:txBody>
      </p:sp>
      <p:sp>
        <p:nvSpPr>
          <p:cNvPr id="11" name="TextBox 11"/>
          <p:cNvSpPr txBox="1"/>
          <p:nvPr/>
        </p:nvSpPr>
        <p:spPr>
          <a:xfrm rot="-5400000">
            <a:off x="377318" y="8766258"/>
            <a:ext cx="1669597" cy="747833"/>
          </a:xfrm>
          <a:prstGeom prst="rect">
            <a:avLst/>
          </a:prstGeom>
        </p:spPr>
        <p:txBody>
          <a:bodyPr lIns="0" tIns="0" rIns="0" bIns="0" rtlCol="0" anchor="t">
            <a:spAutoFit/>
          </a:bodyPr>
          <a:lstStyle/>
          <a:p>
            <a:pPr>
              <a:lnSpc>
                <a:spcPts val="1979"/>
              </a:lnSpc>
            </a:pPr>
            <a:r>
              <a:rPr lang="en-US" sz="1350" b="1" dirty="0">
                <a:solidFill>
                  <a:srgbClr val="5F5E5A"/>
                </a:solidFill>
                <a:latin typeface="Raleway"/>
              </a:rPr>
              <a:t>Restart</a:t>
            </a:r>
          </a:p>
          <a:p>
            <a:pPr>
              <a:lnSpc>
                <a:spcPts val="1979"/>
              </a:lnSpc>
            </a:pPr>
            <a:r>
              <a:rPr lang="en-US" sz="1350" b="1" dirty="0" smtClean="0">
                <a:solidFill>
                  <a:srgbClr val="5F5E5A"/>
                </a:solidFill>
                <a:latin typeface="Raleway"/>
              </a:rPr>
              <a:t>Call </a:t>
            </a:r>
            <a:r>
              <a:rPr lang="en-US" sz="1350" b="1" dirty="0">
                <a:solidFill>
                  <a:srgbClr val="5F5E5A"/>
                </a:solidFill>
                <a:latin typeface="Raleway"/>
              </a:rPr>
              <a:t>#: FIC KOR</a:t>
            </a:r>
          </a:p>
          <a:p>
            <a:pPr>
              <a:lnSpc>
                <a:spcPts val="1979"/>
              </a:lnSpc>
            </a:pPr>
            <a:r>
              <a:rPr lang="en-US" sz="1350" b="1" dirty="0">
                <a:solidFill>
                  <a:srgbClr val="5F5E5A"/>
                </a:solidFill>
                <a:latin typeface="Raleway"/>
              </a:rPr>
              <a:t>Realistic Fiction</a:t>
            </a:r>
          </a:p>
        </p:txBody>
      </p:sp>
      <p:sp>
        <p:nvSpPr>
          <p:cNvPr id="12" name="TextBox 12"/>
          <p:cNvSpPr txBox="1"/>
          <p:nvPr/>
        </p:nvSpPr>
        <p:spPr>
          <a:xfrm>
            <a:off x="1327598" y="7878190"/>
            <a:ext cx="5165271" cy="417739"/>
          </a:xfrm>
          <a:prstGeom prst="rect">
            <a:avLst/>
          </a:prstGeom>
        </p:spPr>
        <p:txBody>
          <a:bodyPr lIns="0" tIns="0" rIns="0" bIns="0" rtlCol="0" anchor="t">
            <a:spAutoFit/>
          </a:bodyPr>
          <a:lstStyle/>
          <a:p>
            <a:pPr algn="ctr">
              <a:lnSpc>
                <a:spcPts val="1679"/>
              </a:lnSpc>
            </a:pPr>
            <a:r>
              <a:rPr lang="en-US" sz="1200" b="1">
                <a:solidFill>
                  <a:srgbClr val="5F5E5A"/>
                </a:solidFill>
                <a:latin typeface="Raleway"/>
              </a:rPr>
              <a:t>Interested in this book? Carefully tear off a strip and find the book on the shelf!</a:t>
            </a:r>
            <a:r>
              <a:rPr lang="en-US" sz="1178" b="1">
                <a:solidFill>
                  <a:srgbClr val="5F5E5A"/>
                </a:solidFill>
                <a:latin typeface="Raleway"/>
              </a:rPr>
              <a:t> </a:t>
            </a:r>
            <a:r>
              <a:rPr lang="en-US" sz="1200" b="1">
                <a:solidFill>
                  <a:srgbClr val="5F5E5A"/>
                </a:solidFill>
                <a:latin typeface="Raleway"/>
              </a:rPr>
              <a:t> If the book is not in, see the librarian to place it on hold!</a:t>
            </a:r>
          </a:p>
        </p:txBody>
      </p:sp>
      <p:sp>
        <p:nvSpPr>
          <p:cNvPr id="17" name="AutoShape 17"/>
          <p:cNvSpPr/>
          <p:nvPr/>
        </p:nvSpPr>
        <p:spPr>
          <a:xfrm>
            <a:off x="0" y="1122446"/>
            <a:ext cx="7772400" cy="5228055"/>
          </a:xfrm>
          <a:prstGeom prst="rect">
            <a:avLst/>
          </a:prstGeom>
          <a:solidFill>
            <a:srgbClr val="D9D9D9"/>
          </a:solidFill>
        </p:spPr>
      </p:sp>
      <p:sp>
        <p:nvSpPr>
          <p:cNvPr id="18" name="TextBox 18"/>
          <p:cNvSpPr txBox="1"/>
          <p:nvPr/>
        </p:nvSpPr>
        <p:spPr>
          <a:xfrm>
            <a:off x="3114956" y="1382881"/>
            <a:ext cx="4428843" cy="4801314"/>
          </a:xfrm>
          <a:prstGeom prst="rect">
            <a:avLst/>
          </a:prstGeom>
        </p:spPr>
        <p:txBody>
          <a:bodyPr wrap="square" lIns="0" tIns="0" rIns="0" bIns="0" rtlCol="0" anchor="t">
            <a:spAutoFit/>
          </a:bodyPr>
          <a:lstStyle/>
          <a:p>
            <a:r>
              <a:rPr lang="en-US" sz="1600" dirty="0">
                <a:latin typeface="Franklin Gothic Medium" charset="0"/>
                <a:ea typeface="Franklin Gothic Medium" charset="0"/>
                <a:cs typeface="Franklin Gothic Medium" charset="0"/>
              </a:rPr>
              <a:t>Chase's memory just went out the window.</a:t>
            </a:r>
          </a:p>
          <a:p>
            <a:r>
              <a:rPr lang="en-US" sz="800" dirty="0">
                <a:latin typeface="Franklin Gothic Medium" charset="0"/>
                <a:ea typeface="Franklin Gothic Medium" charset="0"/>
                <a:cs typeface="Franklin Gothic Medium" charset="0"/>
              </a:rPr>
              <a:t/>
            </a:r>
            <a:br>
              <a:rPr lang="en-US" sz="800" dirty="0">
                <a:latin typeface="Franklin Gothic Medium" charset="0"/>
                <a:ea typeface="Franklin Gothic Medium" charset="0"/>
                <a:cs typeface="Franklin Gothic Medium" charset="0"/>
              </a:rPr>
            </a:br>
            <a:r>
              <a:rPr lang="en-US" sz="1600" dirty="0">
                <a:latin typeface="Franklin Gothic Medium" charset="0"/>
                <a:ea typeface="Franklin Gothic Medium" charset="0"/>
                <a:cs typeface="Franklin Gothic Medium" charset="0"/>
              </a:rPr>
              <a:t>Chase doesn't remember falling off the roof. He doesn't remember hitting his head. He doesn't, in fact, remember anything. He wakes up in a hospital room and suddenly has to learn his whole life all over again . . . starting with his own name</a:t>
            </a:r>
            <a:r>
              <a:rPr lang="en-US" sz="1600" dirty="0" smtClean="0">
                <a:latin typeface="Franklin Gothic Medium" charset="0"/>
                <a:ea typeface="Franklin Gothic Medium" charset="0"/>
                <a:cs typeface="Franklin Gothic Medium" charset="0"/>
              </a:rPr>
              <a:t>.</a:t>
            </a:r>
          </a:p>
          <a:p>
            <a:endParaRPr lang="en-US" sz="800" dirty="0">
              <a:latin typeface="Franklin Gothic Medium" charset="0"/>
              <a:ea typeface="Franklin Gothic Medium" charset="0"/>
              <a:cs typeface="Franklin Gothic Medium" charset="0"/>
            </a:endParaRPr>
          </a:p>
          <a:p>
            <a:r>
              <a:rPr lang="en-US" sz="1600" dirty="0">
                <a:latin typeface="Franklin Gothic Medium" charset="0"/>
                <a:ea typeface="Franklin Gothic Medium" charset="0"/>
                <a:cs typeface="Franklin Gothic Medium" charset="0"/>
              </a:rPr>
              <a:t>He knows he's Chase. But who is Chase? When he gets back to school, he sees that different kids have very different reactions to his return. </a:t>
            </a:r>
            <a:br>
              <a:rPr lang="en-US" sz="1600" dirty="0">
                <a:latin typeface="Franklin Gothic Medium" charset="0"/>
                <a:ea typeface="Franklin Gothic Medium" charset="0"/>
                <a:cs typeface="Franklin Gothic Medium" charset="0"/>
              </a:rPr>
            </a:br>
            <a:endParaRPr lang="en-US" sz="800" dirty="0">
              <a:latin typeface="Franklin Gothic Medium" charset="0"/>
              <a:ea typeface="Franklin Gothic Medium" charset="0"/>
              <a:cs typeface="Franklin Gothic Medium" charset="0"/>
            </a:endParaRPr>
          </a:p>
          <a:p>
            <a:r>
              <a:rPr lang="en-US" sz="1600" dirty="0">
                <a:latin typeface="Franklin Gothic Medium" charset="0"/>
                <a:ea typeface="Franklin Gothic Medium" charset="0"/>
                <a:cs typeface="Franklin Gothic Medium" charset="0"/>
              </a:rPr>
              <a:t>Some kids treat him like a hero. Some kids are clearly afraid of him.</a:t>
            </a:r>
            <a:br>
              <a:rPr lang="en-US" sz="1600" dirty="0">
                <a:latin typeface="Franklin Gothic Medium" charset="0"/>
                <a:ea typeface="Franklin Gothic Medium" charset="0"/>
                <a:cs typeface="Franklin Gothic Medium" charset="0"/>
              </a:rPr>
            </a:br>
            <a:r>
              <a:rPr lang="en-US" sz="800" dirty="0">
                <a:latin typeface="Franklin Gothic Medium" charset="0"/>
                <a:ea typeface="Franklin Gothic Medium" charset="0"/>
                <a:cs typeface="Franklin Gothic Medium" charset="0"/>
              </a:rPr>
              <a:t/>
            </a:r>
            <a:br>
              <a:rPr lang="en-US" sz="800" dirty="0">
                <a:latin typeface="Franklin Gothic Medium" charset="0"/>
                <a:ea typeface="Franklin Gothic Medium" charset="0"/>
                <a:cs typeface="Franklin Gothic Medium" charset="0"/>
              </a:rPr>
            </a:br>
            <a:r>
              <a:rPr lang="en-US" sz="1600" dirty="0">
                <a:latin typeface="Franklin Gothic Medium" charset="0"/>
                <a:ea typeface="Franklin Gothic Medium" charset="0"/>
                <a:cs typeface="Franklin Gothic Medium" charset="0"/>
              </a:rPr>
              <a:t>One girl in particular is so angry with him that she pours her frozen yogurt on his head the first chance she gets.</a:t>
            </a:r>
            <a:br>
              <a:rPr lang="en-US" sz="1600" dirty="0">
                <a:latin typeface="Franklin Gothic Medium" charset="0"/>
                <a:ea typeface="Franklin Gothic Medium" charset="0"/>
                <a:cs typeface="Franklin Gothic Medium" charset="0"/>
              </a:rPr>
            </a:br>
            <a:r>
              <a:rPr lang="en-US" sz="800" dirty="0">
                <a:latin typeface="Franklin Gothic Medium" charset="0"/>
                <a:ea typeface="Franklin Gothic Medium" charset="0"/>
                <a:cs typeface="Franklin Gothic Medium" charset="0"/>
              </a:rPr>
              <a:t/>
            </a:r>
            <a:br>
              <a:rPr lang="en-US" sz="800" dirty="0">
                <a:latin typeface="Franklin Gothic Medium" charset="0"/>
                <a:ea typeface="Franklin Gothic Medium" charset="0"/>
                <a:cs typeface="Franklin Gothic Medium" charset="0"/>
              </a:rPr>
            </a:br>
            <a:r>
              <a:rPr lang="en-US" sz="1600" dirty="0">
                <a:latin typeface="Franklin Gothic Medium" charset="0"/>
                <a:ea typeface="Franklin Gothic Medium" charset="0"/>
                <a:cs typeface="Franklin Gothic Medium" charset="0"/>
              </a:rPr>
              <a:t>Pretty soon, it's not only a question of who Chase is--it's a question of who he was . . . and who he's going to </a:t>
            </a:r>
            <a:r>
              <a:rPr lang="en-US" sz="1600" dirty="0" smtClean="0">
                <a:latin typeface="Franklin Gothic Medium" charset="0"/>
                <a:ea typeface="Franklin Gothic Medium" charset="0"/>
                <a:cs typeface="Franklin Gothic Medium" charset="0"/>
              </a:rPr>
              <a:t>be</a:t>
            </a:r>
            <a:r>
              <a:rPr lang="is-IS" sz="1600" dirty="0" smtClean="0">
                <a:latin typeface="Franklin Gothic Medium" charset="0"/>
                <a:ea typeface="Franklin Gothic Medium" charset="0"/>
                <a:cs typeface="Franklin Gothic Medium" charset="0"/>
              </a:rPr>
              <a:t>…</a:t>
            </a:r>
            <a:endParaRPr lang="en-US" sz="1600" dirty="0">
              <a:solidFill>
                <a:srgbClr val="000000"/>
              </a:solidFill>
              <a:latin typeface="Franklin Gothic Medium" charset="0"/>
              <a:ea typeface="Franklin Gothic Medium" charset="0"/>
              <a:cs typeface="Franklin Gothic Medium" charset="0"/>
            </a:endParaRPr>
          </a:p>
        </p:txBody>
      </p:sp>
      <p:sp>
        <p:nvSpPr>
          <p:cNvPr id="19" name="TextBox 19"/>
          <p:cNvSpPr txBox="1"/>
          <p:nvPr/>
        </p:nvSpPr>
        <p:spPr>
          <a:xfrm>
            <a:off x="216851" y="5248178"/>
            <a:ext cx="2695485" cy="1000274"/>
          </a:xfrm>
          <a:prstGeom prst="rect">
            <a:avLst/>
          </a:prstGeom>
        </p:spPr>
        <p:txBody>
          <a:bodyPr lIns="0" tIns="0" rIns="0" bIns="0" rtlCol="0" anchor="t">
            <a:spAutoFit/>
          </a:bodyPr>
          <a:lstStyle/>
          <a:p>
            <a:pPr algn="ctr">
              <a:lnSpc>
                <a:spcPts val="1852"/>
              </a:lnSpc>
            </a:pPr>
            <a:r>
              <a:rPr lang="en-US" sz="1428" b="1" dirty="0" smtClean="0">
                <a:solidFill>
                  <a:srgbClr val="000000"/>
                </a:solidFill>
                <a:latin typeface="Raleway"/>
              </a:rPr>
              <a:t>Restart</a:t>
            </a:r>
            <a:endParaRPr lang="en-US" sz="1428" b="1" dirty="0">
              <a:solidFill>
                <a:srgbClr val="000000"/>
              </a:solidFill>
              <a:latin typeface="Raleway"/>
            </a:endParaRPr>
          </a:p>
          <a:p>
            <a:pPr algn="ctr">
              <a:lnSpc>
                <a:spcPts val="1852"/>
              </a:lnSpc>
            </a:pPr>
            <a:r>
              <a:rPr lang="en-US" sz="1428" b="1" dirty="0">
                <a:solidFill>
                  <a:srgbClr val="000000"/>
                </a:solidFill>
                <a:latin typeface="Raleway"/>
              </a:rPr>
              <a:t>By: </a:t>
            </a:r>
            <a:r>
              <a:rPr lang="en-US" sz="1428" b="1" dirty="0" smtClean="0">
                <a:solidFill>
                  <a:srgbClr val="000000"/>
                </a:solidFill>
                <a:latin typeface="Raleway"/>
              </a:rPr>
              <a:t>Gordon </a:t>
            </a:r>
            <a:r>
              <a:rPr lang="en-US" sz="1428" b="1" dirty="0" err="1" smtClean="0">
                <a:solidFill>
                  <a:srgbClr val="000000"/>
                </a:solidFill>
                <a:latin typeface="Raleway"/>
              </a:rPr>
              <a:t>Kormon</a:t>
            </a:r>
            <a:endParaRPr lang="en-US" sz="1323" b="1" dirty="0">
              <a:solidFill>
                <a:srgbClr val="000000"/>
              </a:solidFill>
              <a:latin typeface="Raleway"/>
            </a:endParaRPr>
          </a:p>
          <a:p>
            <a:pPr algn="ctr">
              <a:lnSpc>
                <a:spcPts val="2000"/>
              </a:lnSpc>
            </a:pPr>
            <a:r>
              <a:rPr lang="en-US" sz="1428" b="1" dirty="0">
                <a:solidFill>
                  <a:srgbClr val="000000"/>
                </a:solidFill>
                <a:latin typeface="Raleway"/>
              </a:rPr>
              <a:t>Call #: FIC </a:t>
            </a:r>
            <a:r>
              <a:rPr lang="en-US" sz="1428" b="1" dirty="0" smtClean="0">
                <a:solidFill>
                  <a:srgbClr val="000000"/>
                </a:solidFill>
                <a:latin typeface="Raleway"/>
              </a:rPr>
              <a:t>KOR</a:t>
            </a:r>
            <a:endParaRPr lang="en-US" sz="1428" b="1" dirty="0">
              <a:solidFill>
                <a:srgbClr val="000000"/>
              </a:solidFill>
              <a:latin typeface="Raleway"/>
            </a:endParaRPr>
          </a:p>
          <a:p>
            <a:pPr algn="ctr">
              <a:lnSpc>
                <a:spcPts val="2000"/>
              </a:lnSpc>
            </a:pPr>
            <a:r>
              <a:rPr lang="en-US" sz="1428" b="1" dirty="0" smtClean="0">
                <a:solidFill>
                  <a:srgbClr val="000000"/>
                </a:solidFill>
                <a:latin typeface="Raleway"/>
              </a:rPr>
              <a:t>Realistic Fiction</a:t>
            </a:r>
            <a:endParaRPr lang="en-US" sz="1428" b="1" dirty="0">
              <a:solidFill>
                <a:srgbClr val="000000"/>
              </a:solidFill>
              <a:latin typeface="Raleway"/>
            </a:endParaRPr>
          </a:p>
        </p:txBody>
      </p:sp>
      <p:sp>
        <p:nvSpPr>
          <p:cNvPr id="24" name="TextBox 23"/>
          <p:cNvSpPr txBox="1"/>
          <p:nvPr/>
        </p:nvSpPr>
        <p:spPr>
          <a:xfrm>
            <a:off x="443066" y="9336505"/>
            <a:ext cx="184731" cy="369332"/>
          </a:xfrm>
          <a:prstGeom prst="rect">
            <a:avLst/>
          </a:prstGeom>
          <a:noFill/>
        </p:spPr>
        <p:txBody>
          <a:bodyPr wrap="none" rtlCol="0">
            <a:spAutoFit/>
          </a:bodyPr>
          <a:lstStyle/>
          <a:p>
            <a:endParaRPr lang="en-US"/>
          </a:p>
        </p:txBody>
      </p:sp>
      <p:pic>
        <p:nvPicPr>
          <p:cNvPr id="22" name="Picture 6" descr="https://images.booksense.com/images/777/053/978133805377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524" y="1382881"/>
            <a:ext cx="2446196" cy="369237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elated image"/>
          <p:cNvPicPr>
            <a:picLocks noChangeAspect="1" noChangeArrowheads="1"/>
          </p:cNvPicPr>
          <p:nvPr/>
        </p:nvPicPr>
        <p:blipFill>
          <a:blip r:embed="rId4">
            <a:alphaModFix amt="70000"/>
            <a:extLst>
              <a:ext uri="{28A0092B-C50C-407E-A947-70E740481C1C}">
                <a14:useLocalDpi xmlns:a14="http://schemas.microsoft.com/office/drawing/2010/main" val="0"/>
              </a:ext>
            </a:extLst>
          </a:blip>
          <a:srcRect/>
          <a:stretch>
            <a:fillRect/>
          </a:stretch>
        </p:blipFill>
        <p:spPr bwMode="auto">
          <a:xfrm rot="20604345">
            <a:off x="127491" y="117022"/>
            <a:ext cx="1000612" cy="80049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elated image"/>
          <p:cNvPicPr>
            <a:picLocks noChangeAspect="1" noChangeArrowheads="1"/>
          </p:cNvPicPr>
          <p:nvPr/>
        </p:nvPicPr>
        <p:blipFill>
          <a:blip r:embed="rId4">
            <a:alphaModFix amt="70000"/>
            <a:extLst>
              <a:ext uri="{28A0092B-C50C-407E-A947-70E740481C1C}">
                <a14:useLocalDpi xmlns:a14="http://schemas.microsoft.com/office/drawing/2010/main" val="0"/>
              </a:ext>
            </a:extLst>
          </a:blip>
          <a:srcRect/>
          <a:stretch>
            <a:fillRect/>
          </a:stretch>
        </p:blipFill>
        <p:spPr bwMode="auto">
          <a:xfrm rot="1097033">
            <a:off x="6622156" y="129558"/>
            <a:ext cx="1000612" cy="800490"/>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13"/>
          <p:cNvGrpSpPr/>
          <p:nvPr/>
        </p:nvGrpSpPr>
        <p:grpSpPr>
          <a:xfrm rot="5400000">
            <a:off x="3171007" y="2813620"/>
            <a:ext cx="1527689" cy="8601451"/>
            <a:chOff x="0" y="0"/>
            <a:chExt cx="2387525" cy="14328175"/>
          </a:xfrm>
        </p:grpSpPr>
        <p:sp>
          <p:nvSpPr>
            <p:cNvPr id="26" name="Freeform 14"/>
            <p:cNvSpPr/>
            <p:nvPr/>
          </p:nvSpPr>
          <p:spPr>
            <a:xfrm>
              <a:off x="0" y="0"/>
              <a:ext cx="2387525" cy="14328175"/>
            </a:xfrm>
            <a:custGeom>
              <a:avLst/>
              <a:gdLst/>
              <a:ahLst/>
              <a:cxnLst/>
              <a:rect l="l" t="t" r="r" b="b"/>
              <a:pathLst>
                <a:path w="2387525" h="14328175">
                  <a:moveTo>
                    <a:pt x="60960" y="435610"/>
                  </a:moveTo>
                  <a:lnTo>
                    <a:pt x="142240" y="354330"/>
                  </a:lnTo>
                  <a:lnTo>
                    <a:pt x="142240" y="615950"/>
                  </a:lnTo>
                  <a:lnTo>
                    <a:pt x="158750" y="615950"/>
                  </a:lnTo>
                  <a:lnTo>
                    <a:pt x="158750" y="339090"/>
                  </a:lnTo>
                  <a:lnTo>
                    <a:pt x="340360" y="157480"/>
                  </a:lnTo>
                  <a:lnTo>
                    <a:pt x="643175" y="157480"/>
                  </a:lnTo>
                  <a:lnTo>
                    <a:pt x="643175" y="140970"/>
                  </a:lnTo>
                  <a:lnTo>
                    <a:pt x="355600" y="140970"/>
                  </a:lnTo>
                  <a:lnTo>
                    <a:pt x="435610" y="60960"/>
                  </a:lnTo>
                  <a:lnTo>
                    <a:pt x="643175" y="60960"/>
                  </a:lnTo>
                  <a:lnTo>
                    <a:pt x="643175" y="0"/>
                  </a:lnTo>
                  <a:lnTo>
                    <a:pt x="0" y="0"/>
                  </a:lnTo>
                  <a:lnTo>
                    <a:pt x="0" y="615950"/>
                  </a:lnTo>
                  <a:lnTo>
                    <a:pt x="60960" y="615950"/>
                  </a:lnTo>
                  <a:lnTo>
                    <a:pt x="60960" y="435610"/>
                  </a:lnTo>
                  <a:close/>
                  <a:moveTo>
                    <a:pt x="0" y="615950"/>
                  </a:moveTo>
                  <a:lnTo>
                    <a:pt x="60960" y="615950"/>
                  </a:lnTo>
                  <a:lnTo>
                    <a:pt x="60960" y="13700795"/>
                  </a:lnTo>
                  <a:lnTo>
                    <a:pt x="0" y="13700795"/>
                  </a:lnTo>
                  <a:lnTo>
                    <a:pt x="0" y="615950"/>
                  </a:lnTo>
                  <a:close/>
                  <a:moveTo>
                    <a:pt x="142240" y="615950"/>
                  </a:moveTo>
                  <a:lnTo>
                    <a:pt x="158750" y="615950"/>
                  </a:lnTo>
                  <a:lnTo>
                    <a:pt x="158750" y="13700795"/>
                  </a:lnTo>
                  <a:lnTo>
                    <a:pt x="142240" y="13700795"/>
                  </a:lnTo>
                  <a:lnTo>
                    <a:pt x="142240" y="615950"/>
                  </a:lnTo>
                  <a:close/>
                  <a:moveTo>
                    <a:pt x="435610" y="14267214"/>
                  </a:moveTo>
                  <a:lnTo>
                    <a:pt x="355600" y="14187205"/>
                  </a:lnTo>
                  <a:lnTo>
                    <a:pt x="643175" y="14187205"/>
                  </a:lnTo>
                  <a:lnTo>
                    <a:pt x="643175" y="14170695"/>
                  </a:lnTo>
                  <a:lnTo>
                    <a:pt x="339090" y="14170695"/>
                  </a:lnTo>
                  <a:lnTo>
                    <a:pt x="158750" y="13990355"/>
                  </a:lnTo>
                  <a:lnTo>
                    <a:pt x="158750" y="13700795"/>
                  </a:lnTo>
                  <a:lnTo>
                    <a:pt x="142240" y="13700795"/>
                  </a:lnTo>
                  <a:lnTo>
                    <a:pt x="142240" y="13973845"/>
                  </a:lnTo>
                  <a:lnTo>
                    <a:pt x="60960" y="13892566"/>
                  </a:lnTo>
                  <a:lnTo>
                    <a:pt x="60960" y="13700795"/>
                  </a:lnTo>
                  <a:lnTo>
                    <a:pt x="0" y="13700795"/>
                  </a:lnTo>
                  <a:lnTo>
                    <a:pt x="0" y="14328175"/>
                  </a:lnTo>
                  <a:lnTo>
                    <a:pt x="643175" y="14328175"/>
                  </a:lnTo>
                  <a:lnTo>
                    <a:pt x="643175" y="14267216"/>
                  </a:lnTo>
                  <a:lnTo>
                    <a:pt x="435610" y="14267216"/>
                  </a:lnTo>
                  <a:close/>
                  <a:moveTo>
                    <a:pt x="643175" y="14267214"/>
                  </a:moveTo>
                  <a:lnTo>
                    <a:pt x="1779195" y="14267214"/>
                  </a:lnTo>
                  <a:lnTo>
                    <a:pt x="1779195" y="14328175"/>
                  </a:lnTo>
                  <a:lnTo>
                    <a:pt x="643175" y="14328175"/>
                  </a:lnTo>
                  <a:lnTo>
                    <a:pt x="643175" y="14267214"/>
                  </a:lnTo>
                  <a:close/>
                  <a:moveTo>
                    <a:pt x="643175" y="14170695"/>
                  </a:moveTo>
                  <a:lnTo>
                    <a:pt x="1779195" y="14170695"/>
                  </a:lnTo>
                  <a:lnTo>
                    <a:pt x="1779195" y="14187205"/>
                  </a:lnTo>
                  <a:lnTo>
                    <a:pt x="643175" y="14187205"/>
                  </a:lnTo>
                  <a:lnTo>
                    <a:pt x="643175" y="14170695"/>
                  </a:lnTo>
                  <a:close/>
                  <a:moveTo>
                    <a:pt x="2387525" y="13700795"/>
                  </a:moveTo>
                  <a:lnTo>
                    <a:pt x="2326565" y="13700795"/>
                  </a:lnTo>
                  <a:lnTo>
                    <a:pt x="2326565" y="13892564"/>
                  </a:lnTo>
                  <a:lnTo>
                    <a:pt x="2246555" y="13972575"/>
                  </a:lnTo>
                  <a:lnTo>
                    <a:pt x="2246555" y="13700795"/>
                  </a:lnTo>
                  <a:lnTo>
                    <a:pt x="2230045" y="13700795"/>
                  </a:lnTo>
                  <a:lnTo>
                    <a:pt x="2230045" y="13987814"/>
                  </a:lnTo>
                  <a:lnTo>
                    <a:pt x="2047165" y="14170695"/>
                  </a:lnTo>
                  <a:lnTo>
                    <a:pt x="1776655" y="14170695"/>
                  </a:lnTo>
                  <a:lnTo>
                    <a:pt x="1776655" y="14187205"/>
                  </a:lnTo>
                  <a:lnTo>
                    <a:pt x="2030655" y="14187205"/>
                  </a:lnTo>
                  <a:lnTo>
                    <a:pt x="1950645" y="14267214"/>
                  </a:lnTo>
                  <a:lnTo>
                    <a:pt x="1776655" y="14267214"/>
                  </a:lnTo>
                  <a:lnTo>
                    <a:pt x="1776655" y="14328175"/>
                  </a:lnTo>
                  <a:lnTo>
                    <a:pt x="2386255" y="14328175"/>
                  </a:lnTo>
                  <a:lnTo>
                    <a:pt x="2387525" y="13700795"/>
                  </a:lnTo>
                  <a:close/>
                  <a:moveTo>
                    <a:pt x="2231315" y="615950"/>
                  </a:moveTo>
                  <a:lnTo>
                    <a:pt x="2247825" y="615950"/>
                  </a:lnTo>
                  <a:lnTo>
                    <a:pt x="2247825" y="13700795"/>
                  </a:lnTo>
                  <a:lnTo>
                    <a:pt x="2231315" y="13700795"/>
                  </a:lnTo>
                  <a:lnTo>
                    <a:pt x="2231315" y="615950"/>
                  </a:lnTo>
                  <a:close/>
                  <a:moveTo>
                    <a:pt x="2326565" y="615950"/>
                  </a:moveTo>
                  <a:lnTo>
                    <a:pt x="2387525" y="615950"/>
                  </a:lnTo>
                  <a:lnTo>
                    <a:pt x="2387525" y="13700795"/>
                  </a:lnTo>
                  <a:lnTo>
                    <a:pt x="2326565" y="13700795"/>
                  </a:lnTo>
                  <a:lnTo>
                    <a:pt x="2326565" y="615950"/>
                  </a:lnTo>
                  <a:close/>
                  <a:moveTo>
                    <a:pt x="1951915" y="60960"/>
                  </a:moveTo>
                  <a:lnTo>
                    <a:pt x="2031925" y="140970"/>
                  </a:lnTo>
                  <a:lnTo>
                    <a:pt x="1777925" y="140970"/>
                  </a:lnTo>
                  <a:lnTo>
                    <a:pt x="1777925" y="157480"/>
                  </a:lnTo>
                  <a:lnTo>
                    <a:pt x="2047165" y="157480"/>
                  </a:lnTo>
                  <a:lnTo>
                    <a:pt x="2230045" y="340360"/>
                  </a:lnTo>
                  <a:lnTo>
                    <a:pt x="2230045" y="615950"/>
                  </a:lnTo>
                  <a:lnTo>
                    <a:pt x="2246555" y="615950"/>
                  </a:lnTo>
                  <a:lnTo>
                    <a:pt x="2246555" y="356870"/>
                  </a:lnTo>
                  <a:lnTo>
                    <a:pt x="2326565" y="436880"/>
                  </a:lnTo>
                  <a:lnTo>
                    <a:pt x="2326565" y="617220"/>
                  </a:lnTo>
                  <a:lnTo>
                    <a:pt x="2387525" y="617220"/>
                  </a:lnTo>
                  <a:lnTo>
                    <a:pt x="2387525" y="0"/>
                  </a:lnTo>
                  <a:lnTo>
                    <a:pt x="1777925" y="0"/>
                  </a:lnTo>
                  <a:lnTo>
                    <a:pt x="1777925" y="60960"/>
                  </a:lnTo>
                  <a:lnTo>
                    <a:pt x="1951915" y="60960"/>
                  </a:lnTo>
                  <a:close/>
                  <a:moveTo>
                    <a:pt x="643175" y="140970"/>
                  </a:moveTo>
                  <a:lnTo>
                    <a:pt x="1779195" y="140970"/>
                  </a:lnTo>
                  <a:lnTo>
                    <a:pt x="1779195" y="157480"/>
                  </a:lnTo>
                  <a:lnTo>
                    <a:pt x="643175" y="157480"/>
                  </a:lnTo>
                  <a:lnTo>
                    <a:pt x="643175" y="140970"/>
                  </a:lnTo>
                  <a:close/>
                  <a:moveTo>
                    <a:pt x="643175" y="0"/>
                  </a:moveTo>
                  <a:lnTo>
                    <a:pt x="1779195" y="0"/>
                  </a:lnTo>
                  <a:lnTo>
                    <a:pt x="1779195" y="60960"/>
                  </a:lnTo>
                  <a:lnTo>
                    <a:pt x="643175" y="60960"/>
                  </a:lnTo>
                  <a:lnTo>
                    <a:pt x="643175" y="0"/>
                  </a:lnTo>
                  <a:close/>
                </a:path>
              </a:pathLst>
            </a:custGeom>
            <a:solidFill>
              <a:srgbClr val="EFF0F2"/>
            </a:solidFill>
          </p:spPr>
        </p:sp>
      </p:grpSp>
      <p:sp>
        <p:nvSpPr>
          <p:cNvPr id="27" name="TextBox 15"/>
          <p:cNvSpPr txBox="1"/>
          <p:nvPr/>
        </p:nvSpPr>
        <p:spPr>
          <a:xfrm>
            <a:off x="1822904" y="6705600"/>
            <a:ext cx="5416096" cy="846386"/>
          </a:xfrm>
          <a:prstGeom prst="rect">
            <a:avLst/>
          </a:prstGeom>
        </p:spPr>
        <p:txBody>
          <a:bodyPr wrap="square" lIns="0" tIns="0" rIns="0" bIns="0" rtlCol="0" anchor="t">
            <a:spAutoFit/>
          </a:bodyPr>
          <a:lstStyle/>
          <a:p>
            <a:pPr algn="ctr">
              <a:lnSpc>
                <a:spcPts val="2240"/>
              </a:lnSpc>
            </a:pPr>
            <a:r>
              <a:rPr lang="en-US" sz="1600" b="1" dirty="0">
                <a:solidFill>
                  <a:srgbClr val="5F5E5A"/>
                </a:solidFill>
                <a:latin typeface="Drukaatie Burti"/>
              </a:rPr>
              <a:t>A Virginia Readers' Choice (VRC) selection. To participate in Virginia Readers' Choice read at least four of the ten books on the VRC book list. Visit the library for more information</a:t>
            </a:r>
          </a:p>
        </p:txBody>
      </p:sp>
      <p:pic>
        <p:nvPicPr>
          <p:cNvPr id="28" name="Picture 21"/>
          <p:cNvPicPr>
            <a:picLocks noChangeAspect="1"/>
          </p:cNvPicPr>
          <p:nvPr/>
        </p:nvPicPr>
        <p:blipFill>
          <a:blip r:embed="rId5"/>
          <a:srcRect/>
          <a:stretch>
            <a:fillRect/>
          </a:stretch>
        </p:blipFill>
        <p:spPr>
          <a:xfrm>
            <a:off x="457200" y="6512284"/>
            <a:ext cx="1023267" cy="1183916"/>
          </a:xfrm>
          <a:prstGeom prst="rect">
            <a:avLst/>
          </a:prstGeom>
        </p:spPr>
      </p:pic>
      <p:sp>
        <p:nvSpPr>
          <p:cNvPr id="29" name="TextBox 2"/>
          <p:cNvSpPr txBox="1"/>
          <p:nvPr/>
        </p:nvSpPr>
        <p:spPr>
          <a:xfrm>
            <a:off x="474726" y="106201"/>
            <a:ext cx="6822948" cy="1102866"/>
          </a:xfrm>
          <a:prstGeom prst="rect">
            <a:avLst/>
          </a:prstGeom>
        </p:spPr>
        <p:txBody>
          <a:bodyPr wrap="square" lIns="0" tIns="0" rIns="0" bIns="0" rtlCol="0" anchor="t">
            <a:spAutoFit/>
          </a:bodyPr>
          <a:lstStyle/>
          <a:p>
            <a:pPr algn="ctr">
              <a:lnSpc>
                <a:spcPts val="4333"/>
              </a:lnSpc>
            </a:pPr>
            <a:r>
              <a:rPr lang="en-US" sz="4000" dirty="0">
                <a:solidFill>
                  <a:srgbClr val="5F5E5A"/>
                </a:solidFill>
                <a:latin typeface="Drukaatie Burti"/>
              </a:rPr>
              <a:t>VRC Selection</a:t>
            </a:r>
          </a:p>
          <a:p>
            <a:pPr algn="ctr">
              <a:lnSpc>
                <a:spcPts val="4333"/>
              </a:lnSpc>
            </a:pPr>
            <a:r>
              <a:rPr lang="en-US" sz="3200" dirty="0">
                <a:solidFill>
                  <a:srgbClr val="5F5E5A"/>
                </a:solidFill>
                <a:latin typeface="Drukaatie Burti"/>
              </a:rPr>
              <a:t>YOUR NEXT GREAT READ!!</a:t>
            </a:r>
          </a:p>
        </p:txBody>
      </p:sp>
    </p:spTree>
    <p:extLst>
      <p:ext uri="{BB962C8B-B14F-4D97-AF65-F5344CB8AC3E}">
        <p14:creationId xmlns:p14="http://schemas.microsoft.com/office/powerpoint/2010/main" val="238039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74726" y="106201"/>
            <a:ext cx="6822948" cy="1102866"/>
          </a:xfrm>
          <a:prstGeom prst="rect">
            <a:avLst/>
          </a:prstGeom>
        </p:spPr>
        <p:txBody>
          <a:bodyPr wrap="square" lIns="0" tIns="0" rIns="0" bIns="0" rtlCol="0" anchor="t">
            <a:spAutoFit/>
          </a:bodyPr>
          <a:lstStyle/>
          <a:p>
            <a:pPr algn="ctr">
              <a:lnSpc>
                <a:spcPts val="4333"/>
              </a:lnSpc>
            </a:pPr>
            <a:r>
              <a:rPr lang="en-US" sz="4000" dirty="0">
                <a:solidFill>
                  <a:srgbClr val="5F5E5A"/>
                </a:solidFill>
                <a:latin typeface="Drukaatie Burti"/>
              </a:rPr>
              <a:t>VRC Selection</a:t>
            </a:r>
          </a:p>
          <a:p>
            <a:pPr algn="ctr">
              <a:lnSpc>
                <a:spcPts val="4333"/>
              </a:lnSpc>
            </a:pPr>
            <a:r>
              <a:rPr lang="en-US" sz="3200" dirty="0">
                <a:solidFill>
                  <a:srgbClr val="5F5E5A"/>
                </a:solidFill>
                <a:latin typeface="Drukaatie Burti"/>
              </a:rPr>
              <a:t>YOUR NEXT GREAT READ!!</a:t>
            </a:r>
          </a:p>
        </p:txBody>
      </p:sp>
      <p:sp>
        <p:nvSpPr>
          <p:cNvPr id="3" name="TextBox 3"/>
          <p:cNvSpPr txBox="1"/>
          <p:nvPr/>
        </p:nvSpPr>
        <p:spPr>
          <a:xfrm rot="-5400000">
            <a:off x="-434753" y="8755454"/>
            <a:ext cx="1669596" cy="769441"/>
          </a:xfrm>
          <a:prstGeom prst="rect">
            <a:avLst/>
          </a:prstGeom>
        </p:spPr>
        <p:txBody>
          <a:bodyPr lIns="0" tIns="0" rIns="0" bIns="0" rtlCol="0" anchor="t">
            <a:spAutoFit/>
          </a:bodyPr>
          <a:lstStyle/>
          <a:p>
            <a:pPr>
              <a:lnSpc>
                <a:spcPts val="1979"/>
              </a:lnSpc>
            </a:pPr>
            <a:r>
              <a:rPr lang="en-US" sz="1350" b="1" dirty="0" smtClean="0">
                <a:solidFill>
                  <a:srgbClr val="5F5E5A"/>
                </a:solidFill>
                <a:latin typeface="Raleway"/>
              </a:rPr>
              <a:t>Watchdog</a:t>
            </a:r>
          </a:p>
          <a:p>
            <a:pPr>
              <a:lnSpc>
                <a:spcPts val="1979"/>
              </a:lnSpc>
            </a:pPr>
            <a:r>
              <a:rPr lang="en-US" sz="1350" b="1" dirty="0" smtClean="0">
                <a:solidFill>
                  <a:srgbClr val="5F5E5A"/>
                </a:solidFill>
                <a:latin typeface="Raleway"/>
              </a:rPr>
              <a:t>Call </a:t>
            </a:r>
            <a:r>
              <a:rPr lang="en-US" sz="1350" b="1" dirty="0">
                <a:solidFill>
                  <a:srgbClr val="5F5E5A"/>
                </a:solidFill>
                <a:latin typeface="Raleway"/>
              </a:rPr>
              <a:t>#: </a:t>
            </a:r>
            <a:r>
              <a:rPr lang="en-US" sz="1350" b="1" dirty="0" smtClean="0">
                <a:solidFill>
                  <a:srgbClr val="5F5E5A"/>
                </a:solidFill>
                <a:latin typeface="Raleway"/>
              </a:rPr>
              <a:t>FIC MCI</a:t>
            </a:r>
            <a:endParaRPr lang="en-US" sz="1350" b="1" dirty="0">
              <a:solidFill>
                <a:srgbClr val="5F5E5A"/>
              </a:solidFill>
              <a:latin typeface="Raleway"/>
            </a:endParaRPr>
          </a:p>
          <a:p>
            <a:pPr algn="l">
              <a:lnSpc>
                <a:spcPts val="1979"/>
              </a:lnSpc>
            </a:pPr>
            <a:r>
              <a:rPr lang="en-US" sz="1350" b="1" dirty="0" smtClean="0">
                <a:solidFill>
                  <a:srgbClr val="5F5E5A"/>
                </a:solidFill>
                <a:latin typeface="Raleway"/>
              </a:rPr>
              <a:t>Science Fiction</a:t>
            </a:r>
            <a:endParaRPr lang="en-US" sz="1350" b="1" dirty="0">
              <a:solidFill>
                <a:srgbClr val="5F5E5A"/>
              </a:solidFill>
              <a:latin typeface="Raleway"/>
            </a:endParaRPr>
          </a:p>
        </p:txBody>
      </p:sp>
      <p:sp>
        <p:nvSpPr>
          <p:cNvPr id="4" name="TextBox 4"/>
          <p:cNvSpPr txBox="1"/>
          <p:nvPr/>
        </p:nvSpPr>
        <p:spPr>
          <a:xfrm rot="-5400000">
            <a:off x="1215519" y="8766258"/>
            <a:ext cx="1669596" cy="747833"/>
          </a:xfrm>
          <a:prstGeom prst="rect">
            <a:avLst/>
          </a:prstGeom>
        </p:spPr>
        <p:txBody>
          <a:bodyPr lIns="0" tIns="0" rIns="0" bIns="0" rtlCol="0" anchor="t">
            <a:spAutoFit/>
          </a:bodyPr>
          <a:lstStyle/>
          <a:p>
            <a:pPr>
              <a:lnSpc>
                <a:spcPts val="1979"/>
              </a:lnSpc>
            </a:pPr>
            <a:r>
              <a:rPr lang="en-US" sz="1350" b="1" dirty="0">
                <a:solidFill>
                  <a:srgbClr val="5F5E5A"/>
                </a:solidFill>
                <a:latin typeface="Raleway"/>
              </a:rPr>
              <a:t>Watchdog</a:t>
            </a:r>
          </a:p>
          <a:p>
            <a:pPr>
              <a:lnSpc>
                <a:spcPts val="1979"/>
              </a:lnSpc>
            </a:pPr>
            <a:r>
              <a:rPr lang="en-US" sz="1350" b="1" dirty="0">
                <a:solidFill>
                  <a:srgbClr val="5F5E5A"/>
                </a:solidFill>
                <a:latin typeface="Raleway"/>
              </a:rPr>
              <a:t>Call #: FIC MCI</a:t>
            </a:r>
          </a:p>
          <a:p>
            <a:pPr>
              <a:lnSpc>
                <a:spcPts val="1979"/>
              </a:lnSpc>
            </a:pPr>
            <a:r>
              <a:rPr lang="en-US" sz="1350" b="1" dirty="0">
                <a:solidFill>
                  <a:srgbClr val="5F5E5A"/>
                </a:solidFill>
                <a:latin typeface="Raleway"/>
              </a:rPr>
              <a:t>Science Fiction</a:t>
            </a:r>
          </a:p>
        </p:txBody>
      </p:sp>
      <p:sp>
        <p:nvSpPr>
          <p:cNvPr id="5" name="TextBox 5"/>
          <p:cNvSpPr txBox="1"/>
          <p:nvPr/>
        </p:nvSpPr>
        <p:spPr>
          <a:xfrm rot="-5400000">
            <a:off x="2091975" y="8766258"/>
            <a:ext cx="1669596" cy="747833"/>
          </a:xfrm>
          <a:prstGeom prst="rect">
            <a:avLst/>
          </a:prstGeom>
        </p:spPr>
        <p:txBody>
          <a:bodyPr lIns="0" tIns="0" rIns="0" bIns="0" rtlCol="0" anchor="t">
            <a:spAutoFit/>
          </a:bodyPr>
          <a:lstStyle/>
          <a:p>
            <a:pPr>
              <a:lnSpc>
                <a:spcPts val="1979"/>
              </a:lnSpc>
            </a:pPr>
            <a:r>
              <a:rPr lang="en-US" sz="1350" b="1" dirty="0">
                <a:solidFill>
                  <a:srgbClr val="5F5E5A"/>
                </a:solidFill>
                <a:latin typeface="Raleway"/>
              </a:rPr>
              <a:t>Watchdog</a:t>
            </a:r>
          </a:p>
          <a:p>
            <a:pPr>
              <a:lnSpc>
                <a:spcPts val="1979"/>
              </a:lnSpc>
            </a:pPr>
            <a:r>
              <a:rPr lang="en-US" sz="1350" b="1" dirty="0">
                <a:solidFill>
                  <a:srgbClr val="5F5E5A"/>
                </a:solidFill>
                <a:latin typeface="Raleway"/>
              </a:rPr>
              <a:t>Call #: FIC MCI</a:t>
            </a:r>
          </a:p>
          <a:p>
            <a:pPr>
              <a:lnSpc>
                <a:spcPts val="1979"/>
              </a:lnSpc>
            </a:pPr>
            <a:r>
              <a:rPr lang="en-US" sz="1350" b="1" dirty="0">
                <a:solidFill>
                  <a:srgbClr val="5F5E5A"/>
                </a:solidFill>
                <a:latin typeface="Raleway"/>
              </a:rPr>
              <a:t>Science Fiction</a:t>
            </a:r>
          </a:p>
        </p:txBody>
      </p:sp>
      <p:sp>
        <p:nvSpPr>
          <p:cNvPr id="6" name="TextBox 6"/>
          <p:cNvSpPr txBox="1"/>
          <p:nvPr/>
        </p:nvSpPr>
        <p:spPr>
          <a:xfrm rot="-5400000">
            <a:off x="2968433" y="8766258"/>
            <a:ext cx="1669596" cy="747833"/>
          </a:xfrm>
          <a:prstGeom prst="rect">
            <a:avLst/>
          </a:prstGeom>
        </p:spPr>
        <p:txBody>
          <a:bodyPr lIns="0" tIns="0" rIns="0" bIns="0" rtlCol="0" anchor="t">
            <a:spAutoFit/>
          </a:bodyPr>
          <a:lstStyle/>
          <a:p>
            <a:pPr>
              <a:lnSpc>
                <a:spcPts val="1979"/>
              </a:lnSpc>
            </a:pPr>
            <a:r>
              <a:rPr lang="en-US" sz="1350" b="1" dirty="0">
                <a:solidFill>
                  <a:srgbClr val="5F5E5A"/>
                </a:solidFill>
                <a:latin typeface="Raleway"/>
              </a:rPr>
              <a:t>Watchdog</a:t>
            </a:r>
          </a:p>
          <a:p>
            <a:pPr>
              <a:lnSpc>
                <a:spcPts val="1979"/>
              </a:lnSpc>
            </a:pPr>
            <a:r>
              <a:rPr lang="en-US" sz="1350" b="1" dirty="0">
                <a:solidFill>
                  <a:srgbClr val="5F5E5A"/>
                </a:solidFill>
                <a:latin typeface="Raleway"/>
              </a:rPr>
              <a:t>Call #: FIC MCI</a:t>
            </a:r>
          </a:p>
          <a:p>
            <a:pPr>
              <a:lnSpc>
                <a:spcPts val="1979"/>
              </a:lnSpc>
            </a:pPr>
            <a:r>
              <a:rPr lang="en-US" sz="1350" b="1" dirty="0">
                <a:solidFill>
                  <a:srgbClr val="5F5E5A"/>
                </a:solidFill>
                <a:latin typeface="Raleway"/>
              </a:rPr>
              <a:t>Science Fiction</a:t>
            </a:r>
          </a:p>
        </p:txBody>
      </p:sp>
      <p:sp>
        <p:nvSpPr>
          <p:cNvPr id="7" name="TextBox 7"/>
          <p:cNvSpPr txBox="1"/>
          <p:nvPr/>
        </p:nvSpPr>
        <p:spPr>
          <a:xfrm rot="-5400000">
            <a:off x="3844891" y="8766258"/>
            <a:ext cx="1669596" cy="747833"/>
          </a:xfrm>
          <a:prstGeom prst="rect">
            <a:avLst/>
          </a:prstGeom>
        </p:spPr>
        <p:txBody>
          <a:bodyPr lIns="0" tIns="0" rIns="0" bIns="0" rtlCol="0" anchor="t">
            <a:spAutoFit/>
          </a:bodyPr>
          <a:lstStyle/>
          <a:p>
            <a:pPr>
              <a:lnSpc>
                <a:spcPts val="1979"/>
              </a:lnSpc>
            </a:pPr>
            <a:r>
              <a:rPr lang="en-US" sz="1350" b="1" dirty="0">
                <a:solidFill>
                  <a:srgbClr val="5F5E5A"/>
                </a:solidFill>
                <a:latin typeface="Raleway"/>
              </a:rPr>
              <a:t>Watchdog</a:t>
            </a:r>
          </a:p>
          <a:p>
            <a:pPr>
              <a:lnSpc>
                <a:spcPts val="1979"/>
              </a:lnSpc>
            </a:pPr>
            <a:r>
              <a:rPr lang="en-US" sz="1350" b="1" dirty="0">
                <a:solidFill>
                  <a:srgbClr val="5F5E5A"/>
                </a:solidFill>
                <a:latin typeface="Raleway"/>
              </a:rPr>
              <a:t>Call #: FIC MCI</a:t>
            </a:r>
          </a:p>
          <a:p>
            <a:pPr>
              <a:lnSpc>
                <a:spcPts val="1979"/>
              </a:lnSpc>
            </a:pPr>
            <a:r>
              <a:rPr lang="en-US" sz="1350" b="1" dirty="0">
                <a:solidFill>
                  <a:srgbClr val="5F5E5A"/>
                </a:solidFill>
                <a:latin typeface="Raleway"/>
              </a:rPr>
              <a:t>Science Fiction</a:t>
            </a:r>
          </a:p>
        </p:txBody>
      </p:sp>
      <p:sp>
        <p:nvSpPr>
          <p:cNvPr id="8" name="TextBox 8"/>
          <p:cNvSpPr txBox="1"/>
          <p:nvPr/>
        </p:nvSpPr>
        <p:spPr>
          <a:xfrm rot="-5400000">
            <a:off x="4721347" y="8766258"/>
            <a:ext cx="1669596" cy="747833"/>
          </a:xfrm>
          <a:prstGeom prst="rect">
            <a:avLst/>
          </a:prstGeom>
        </p:spPr>
        <p:txBody>
          <a:bodyPr lIns="0" tIns="0" rIns="0" bIns="0" rtlCol="0" anchor="t">
            <a:spAutoFit/>
          </a:bodyPr>
          <a:lstStyle/>
          <a:p>
            <a:pPr>
              <a:lnSpc>
                <a:spcPts val="1979"/>
              </a:lnSpc>
            </a:pPr>
            <a:r>
              <a:rPr lang="en-US" sz="1350" b="1" dirty="0">
                <a:solidFill>
                  <a:srgbClr val="5F5E5A"/>
                </a:solidFill>
                <a:latin typeface="Raleway"/>
              </a:rPr>
              <a:t>Watchdog</a:t>
            </a:r>
          </a:p>
          <a:p>
            <a:pPr>
              <a:lnSpc>
                <a:spcPts val="1979"/>
              </a:lnSpc>
            </a:pPr>
            <a:r>
              <a:rPr lang="en-US" sz="1350" b="1" dirty="0">
                <a:solidFill>
                  <a:srgbClr val="5F5E5A"/>
                </a:solidFill>
                <a:latin typeface="Raleway"/>
              </a:rPr>
              <a:t>Call #: FIC MCI</a:t>
            </a:r>
          </a:p>
          <a:p>
            <a:pPr>
              <a:lnSpc>
                <a:spcPts val="1979"/>
              </a:lnSpc>
            </a:pPr>
            <a:r>
              <a:rPr lang="en-US" sz="1350" b="1" dirty="0">
                <a:solidFill>
                  <a:srgbClr val="5F5E5A"/>
                </a:solidFill>
                <a:latin typeface="Raleway"/>
              </a:rPr>
              <a:t>Science Fiction</a:t>
            </a:r>
          </a:p>
        </p:txBody>
      </p:sp>
      <p:sp>
        <p:nvSpPr>
          <p:cNvPr id="9" name="TextBox 9"/>
          <p:cNvSpPr txBox="1"/>
          <p:nvPr/>
        </p:nvSpPr>
        <p:spPr>
          <a:xfrm rot="-5400000">
            <a:off x="5597805" y="8766258"/>
            <a:ext cx="1669596" cy="747833"/>
          </a:xfrm>
          <a:prstGeom prst="rect">
            <a:avLst/>
          </a:prstGeom>
        </p:spPr>
        <p:txBody>
          <a:bodyPr lIns="0" tIns="0" rIns="0" bIns="0" rtlCol="0" anchor="t">
            <a:spAutoFit/>
          </a:bodyPr>
          <a:lstStyle/>
          <a:p>
            <a:pPr>
              <a:lnSpc>
                <a:spcPts val="1979"/>
              </a:lnSpc>
            </a:pPr>
            <a:r>
              <a:rPr lang="en-US" sz="1350" b="1" dirty="0">
                <a:solidFill>
                  <a:srgbClr val="5F5E5A"/>
                </a:solidFill>
                <a:latin typeface="Raleway"/>
              </a:rPr>
              <a:t>Watchdog</a:t>
            </a:r>
          </a:p>
          <a:p>
            <a:pPr>
              <a:lnSpc>
                <a:spcPts val="1979"/>
              </a:lnSpc>
            </a:pPr>
            <a:r>
              <a:rPr lang="en-US" sz="1350" b="1" dirty="0">
                <a:solidFill>
                  <a:srgbClr val="5F5E5A"/>
                </a:solidFill>
                <a:latin typeface="Raleway"/>
              </a:rPr>
              <a:t>Call #: FIC MCI</a:t>
            </a:r>
          </a:p>
          <a:p>
            <a:pPr>
              <a:lnSpc>
                <a:spcPts val="1979"/>
              </a:lnSpc>
            </a:pPr>
            <a:r>
              <a:rPr lang="en-US" sz="1350" b="1" dirty="0">
                <a:solidFill>
                  <a:srgbClr val="5F5E5A"/>
                </a:solidFill>
                <a:latin typeface="Raleway"/>
              </a:rPr>
              <a:t>Science Fiction</a:t>
            </a:r>
          </a:p>
        </p:txBody>
      </p:sp>
      <p:sp>
        <p:nvSpPr>
          <p:cNvPr id="10" name="TextBox 10"/>
          <p:cNvSpPr txBox="1"/>
          <p:nvPr/>
        </p:nvSpPr>
        <p:spPr>
          <a:xfrm rot="-5400000">
            <a:off x="6474263" y="8766258"/>
            <a:ext cx="1669596" cy="747833"/>
          </a:xfrm>
          <a:prstGeom prst="rect">
            <a:avLst/>
          </a:prstGeom>
        </p:spPr>
        <p:txBody>
          <a:bodyPr lIns="0" tIns="0" rIns="0" bIns="0" rtlCol="0" anchor="t">
            <a:spAutoFit/>
          </a:bodyPr>
          <a:lstStyle/>
          <a:p>
            <a:pPr>
              <a:lnSpc>
                <a:spcPts val="1979"/>
              </a:lnSpc>
            </a:pPr>
            <a:r>
              <a:rPr lang="en-US" sz="1350" b="1" dirty="0">
                <a:solidFill>
                  <a:srgbClr val="5F5E5A"/>
                </a:solidFill>
                <a:latin typeface="Raleway"/>
              </a:rPr>
              <a:t>Watchdog</a:t>
            </a:r>
          </a:p>
          <a:p>
            <a:pPr>
              <a:lnSpc>
                <a:spcPts val="1979"/>
              </a:lnSpc>
            </a:pPr>
            <a:r>
              <a:rPr lang="en-US" sz="1350" b="1" dirty="0">
                <a:solidFill>
                  <a:srgbClr val="5F5E5A"/>
                </a:solidFill>
                <a:latin typeface="Raleway"/>
              </a:rPr>
              <a:t>Call #: FIC MCI</a:t>
            </a:r>
          </a:p>
          <a:p>
            <a:pPr>
              <a:lnSpc>
                <a:spcPts val="1979"/>
              </a:lnSpc>
            </a:pPr>
            <a:r>
              <a:rPr lang="en-US" sz="1350" b="1" dirty="0">
                <a:solidFill>
                  <a:srgbClr val="5F5E5A"/>
                </a:solidFill>
                <a:latin typeface="Raleway"/>
              </a:rPr>
              <a:t>Science Fiction</a:t>
            </a:r>
          </a:p>
        </p:txBody>
      </p:sp>
      <p:sp>
        <p:nvSpPr>
          <p:cNvPr id="11" name="TextBox 11"/>
          <p:cNvSpPr txBox="1"/>
          <p:nvPr/>
        </p:nvSpPr>
        <p:spPr>
          <a:xfrm rot="-5400000">
            <a:off x="377318" y="8766258"/>
            <a:ext cx="1669597" cy="747833"/>
          </a:xfrm>
          <a:prstGeom prst="rect">
            <a:avLst/>
          </a:prstGeom>
        </p:spPr>
        <p:txBody>
          <a:bodyPr lIns="0" tIns="0" rIns="0" bIns="0" rtlCol="0" anchor="t">
            <a:spAutoFit/>
          </a:bodyPr>
          <a:lstStyle/>
          <a:p>
            <a:pPr>
              <a:lnSpc>
                <a:spcPts val="1979"/>
              </a:lnSpc>
            </a:pPr>
            <a:r>
              <a:rPr lang="en-US" sz="1350" b="1" dirty="0">
                <a:solidFill>
                  <a:srgbClr val="5F5E5A"/>
                </a:solidFill>
                <a:latin typeface="Raleway"/>
              </a:rPr>
              <a:t>Watchdog</a:t>
            </a:r>
          </a:p>
          <a:p>
            <a:pPr>
              <a:lnSpc>
                <a:spcPts val="1979"/>
              </a:lnSpc>
            </a:pPr>
            <a:r>
              <a:rPr lang="en-US" sz="1350" b="1" dirty="0">
                <a:solidFill>
                  <a:srgbClr val="5F5E5A"/>
                </a:solidFill>
                <a:latin typeface="Raleway"/>
              </a:rPr>
              <a:t>Call #: FIC MCI</a:t>
            </a:r>
          </a:p>
          <a:p>
            <a:pPr>
              <a:lnSpc>
                <a:spcPts val="1979"/>
              </a:lnSpc>
            </a:pPr>
            <a:r>
              <a:rPr lang="en-US" sz="1350" b="1" dirty="0">
                <a:solidFill>
                  <a:srgbClr val="5F5E5A"/>
                </a:solidFill>
                <a:latin typeface="Raleway"/>
              </a:rPr>
              <a:t>Science Fiction</a:t>
            </a:r>
          </a:p>
        </p:txBody>
      </p:sp>
      <p:sp>
        <p:nvSpPr>
          <p:cNvPr id="12" name="TextBox 12"/>
          <p:cNvSpPr txBox="1"/>
          <p:nvPr/>
        </p:nvSpPr>
        <p:spPr>
          <a:xfrm>
            <a:off x="1327598" y="7878190"/>
            <a:ext cx="5165271" cy="417739"/>
          </a:xfrm>
          <a:prstGeom prst="rect">
            <a:avLst/>
          </a:prstGeom>
        </p:spPr>
        <p:txBody>
          <a:bodyPr lIns="0" tIns="0" rIns="0" bIns="0" rtlCol="0" anchor="t">
            <a:spAutoFit/>
          </a:bodyPr>
          <a:lstStyle/>
          <a:p>
            <a:pPr algn="ctr">
              <a:lnSpc>
                <a:spcPts val="1679"/>
              </a:lnSpc>
            </a:pPr>
            <a:r>
              <a:rPr lang="en-US" sz="1200" b="1">
                <a:solidFill>
                  <a:srgbClr val="5F5E5A"/>
                </a:solidFill>
                <a:latin typeface="Raleway"/>
              </a:rPr>
              <a:t>Interested in this book? Carefully tear off a strip and find the book on the shelf!</a:t>
            </a:r>
            <a:r>
              <a:rPr lang="en-US" sz="1178" b="1">
                <a:solidFill>
                  <a:srgbClr val="5F5E5A"/>
                </a:solidFill>
                <a:latin typeface="Raleway"/>
              </a:rPr>
              <a:t> </a:t>
            </a:r>
            <a:r>
              <a:rPr lang="en-US" sz="1200" b="1">
                <a:solidFill>
                  <a:srgbClr val="5F5E5A"/>
                </a:solidFill>
                <a:latin typeface="Raleway"/>
              </a:rPr>
              <a:t> If the book is not in, see the librarian to place it on hold!</a:t>
            </a:r>
          </a:p>
        </p:txBody>
      </p:sp>
      <p:sp>
        <p:nvSpPr>
          <p:cNvPr id="17" name="AutoShape 17"/>
          <p:cNvSpPr/>
          <p:nvPr/>
        </p:nvSpPr>
        <p:spPr>
          <a:xfrm>
            <a:off x="0" y="1122446"/>
            <a:ext cx="7772400" cy="5228055"/>
          </a:xfrm>
          <a:prstGeom prst="rect">
            <a:avLst/>
          </a:prstGeom>
          <a:solidFill>
            <a:srgbClr val="D9D9D9"/>
          </a:solidFill>
        </p:spPr>
      </p:sp>
      <p:sp>
        <p:nvSpPr>
          <p:cNvPr id="18" name="TextBox 18"/>
          <p:cNvSpPr txBox="1"/>
          <p:nvPr/>
        </p:nvSpPr>
        <p:spPr>
          <a:xfrm>
            <a:off x="3140937" y="1382881"/>
            <a:ext cx="4156738" cy="4678204"/>
          </a:xfrm>
          <a:prstGeom prst="rect">
            <a:avLst/>
          </a:prstGeom>
        </p:spPr>
        <p:txBody>
          <a:bodyPr wrap="square" lIns="0" tIns="0" rIns="0" bIns="0" rtlCol="0" anchor="t">
            <a:spAutoFit/>
          </a:bodyPr>
          <a:lstStyle/>
          <a:p>
            <a:r>
              <a:rPr lang="en-US" sz="1600" dirty="0">
                <a:latin typeface="Franklin Gothic Medium" charset="0"/>
                <a:ea typeface="Franklin Gothic Medium" charset="0"/>
                <a:cs typeface="Franklin Gothic Medium" charset="0"/>
              </a:rPr>
              <a:t>Thirteen-year-old twins Vick and Tara have built an incredible machine--a loyal robotic watchdog named Daisy. But, when local crime boss Ms. Alba schemes to add Daisy to her robot army, Vick and Tara must go to great lengths to protect their prized pet. Because Daisy is more than just any robot--she's their constant protector, and together the three make a great team.</a:t>
            </a:r>
            <a:br>
              <a:rPr lang="en-US" sz="1600" dirty="0">
                <a:latin typeface="Franklin Gothic Medium" charset="0"/>
                <a:ea typeface="Franklin Gothic Medium" charset="0"/>
                <a:cs typeface="Franklin Gothic Medium" charset="0"/>
              </a:rPr>
            </a:br>
            <a:r>
              <a:rPr lang="en-US" sz="1600" dirty="0">
                <a:latin typeface="Franklin Gothic Medium" charset="0"/>
                <a:ea typeface="Franklin Gothic Medium" charset="0"/>
                <a:cs typeface="Franklin Gothic Medium" charset="0"/>
              </a:rPr>
              <a:t/>
            </a:r>
            <a:br>
              <a:rPr lang="en-US" sz="1600" dirty="0">
                <a:latin typeface="Franklin Gothic Medium" charset="0"/>
                <a:ea typeface="Franklin Gothic Medium" charset="0"/>
                <a:cs typeface="Franklin Gothic Medium" charset="0"/>
              </a:rPr>
            </a:br>
            <a:r>
              <a:rPr lang="en-US" sz="1600" dirty="0">
                <a:latin typeface="Franklin Gothic Medium" charset="0"/>
                <a:ea typeface="Franklin Gothic Medium" charset="0"/>
                <a:cs typeface="Franklin Gothic Medium" charset="0"/>
              </a:rPr>
              <a:t>Vick and Tara are determined to stop the mob from tearing their little family apart. And they might just succeed! Sure, the evil Ms. Alba has more robot watchdogs, but none are as smart--or as faithful--as their Daisy. Plus, if things get too dangerous, Tara could always upgrade their pet. With her mechanical skills, she could make Daisy bigger, stronger, and a </a:t>
            </a:r>
            <a:r>
              <a:rPr lang="en-US" sz="1600" i="1" dirty="0">
                <a:latin typeface="Franklin Gothic Medium" charset="0"/>
                <a:ea typeface="Franklin Gothic Medium" charset="0"/>
                <a:cs typeface="Franklin Gothic Medium" charset="0"/>
              </a:rPr>
              <a:t>lot</a:t>
            </a:r>
            <a:r>
              <a:rPr lang="en-US" sz="1600" dirty="0">
                <a:latin typeface="Franklin Gothic Medium" charset="0"/>
                <a:ea typeface="Franklin Gothic Medium" charset="0"/>
                <a:cs typeface="Franklin Gothic Medium" charset="0"/>
              </a:rPr>
              <a:t> more intimidating!</a:t>
            </a:r>
            <a:endParaRPr lang="en-US" sz="1600" dirty="0">
              <a:solidFill>
                <a:srgbClr val="000000"/>
              </a:solidFill>
              <a:latin typeface="Franklin Gothic Medium" charset="0"/>
              <a:ea typeface="Franklin Gothic Medium" charset="0"/>
              <a:cs typeface="Franklin Gothic Medium" charset="0"/>
            </a:endParaRPr>
          </a:p>
        </p:txBody>
      </p:sp>
      <p:sp>
        <p:nvSpPr>
          <p:cNvPr id="19" name="TextBox 19"/>
          <p:cNvSpPr txBox="1"/>
          <p:nvPr/>
        </p:nvSpPr>
        <p:spPr>
          <a:xfrm>
            <a:off x="216851" y="5248178"/>
            <a:ext cx="2695485" cy="1000274"/>
          </a:xfrm>
          <a:prstGeom prst="rect">
            <a:avLst/>
          </a:prstGeom>
        </p:spPr>
        <p:txBody>
          <a:bodyPr lIns="0" tIns="0" rIns="0" bIns="0" rtlCol="0" anchor="t">
            <a:spAutoFit/>
          </a:bodyPr>
          <a:lstStyle/>
          <a:p>
            <a:pPr algn="ctr">
              <a:lnSpc>
                <a:spcPts val="1852"/>
              </a:lnSpc>
            </a:pPr>
            <a:r>
              <a:rPr lang="en-US" sz="1428" b="1" dirty="0" smtClean="0">
                <a:solidFill>
                  <a:srgbClr val="000000"/>
                </a:solidFill>
                <a:latin typeface="Raleway"/>
              </a:rPr>
              <a:t>Watchdog</a:t>
            </a:r>
            <a:endParaRPr lang="en-US" sz="1428" b="1" dirty="0">
              <a:solidFill>
                <a:srgbClr val="000000"/>
              </a:solidFill>
              <a:latin typeface="Raleway"/>
            </a:endParaRPr>
          </a:p>
          <a:p>
            <a:pPr algn="ctr">
              <a:lnSpc>
                <a:spcPts val="1852"/>
              </a:lnSpc>
            </a:pPr>
            <a:r>
              <a:rPr lang="en-US" sz="1428" b="1" dirty="0">
                <a:solidFill>
                  <a:srgbClr val="000000"/>
                </a:solidFill>
                <a:latin typeface="Raleway"/>
              </a:rPr>
              <a:t>By: </a:t>
            </a:r>
            <a:r>
              <a:rPr lang="en-US" sz="1428" b="1" dirty="0" smtClean="0">
                <a:solidFill>
                  <a:srgbClr val="000000"/>
                </a:solidFill>
                <a:latin typeface="Raleway"/>
              </a:rPr>
              <a:t>Will McIntosh</a:t>
            </a:r>
            <a:endParaRPr lang="en-US" sz="1323" b="1" dirty="0">
              <a:solidFill>
                <a:srgbClr val="000000"/>
              </a:solidFill>
              <a:latin typeface="Raleway"/>
            </a:endParaRPr>
          </a:p>
          <a:p>
            <a:pPr algn="ctr">
              <a:lnSpc>
                <a:spcPts val="2000"/>
              </a:lnSpc>
            </a:pPr>
            <a:r>
              <a:rPr lang="en-US" sz="1428" b="1" dirty="0">
                <a:solidFill>
                  <a:srgbClr val="000000"/>
                </a:solidFill>
                <a:latin typeface="Raleway"/>
              </a:rPr>
              <a:t>Call #: FIC </a:t>
            </a:r>
            <a:r>
              <a:rPr lang="en-US" sz="1428" b="1" dirty="0" smtClean="0">
                <a:solidFill>
                  <a:srgbClr val="000000"/>
                </a:solidFill>
                <a:latin typeface="Raleway"/>
              </a:rPr>
              <a:t>WIL</a:t>
            </a:r>
            <a:endParaRPr lang="en-US" sz="1428" b="1" dirty="0">
              <a:solidFill>
                <a:srgbClr val="000000"/>
              </a:solidFill>
              <a:latin typeface="Raleway"/>
            </a:endParaRPr>
          </a:p>
          <a:p>
            <a:pPr algn="ctr">
              <a:lnSpc>
                <a:spcPts val="2000"/>
              </a:lnSpc>
            </a:pPr>
            <a:r>
              <a:rPr lang="en-US" sz="1428" b="1" dirty="0" smtClean="0">
                <a:solidFill>
                  <a:srgbClr val="000000"/>
                </a:solidFill>
                <a:latin typeface="Raleway"/>
              </a:rPr>
              <a:t>Science Fiction - Adventure</a:t>
            </a:r>
            <a:endParaRPr lang="en-US" sz="1428" b="1" dirty="0">
              <a:solidFill>
                <a:srgbClr val="000000"/>
              </a:solidFill>
              <a:latin typeface="Raleway"/>
            </a:endParaRPr>
          </a:p>
        </p:txBody>
      </p:sp>
      <p:sp>
        <p:nvSpPr>
          <p:cNvPr id="24" name="TextBox 23"/>
          <p:cNvSpPr txBox="1"/>
          <p:nvPr/>
        </p:nvSpPr>
        <p:spPr>
          <a:xfrm>
            <a:off x="443066" y="9336505"/>
            <a:ext cx="184731" cy="369332"/>
          </a:xfrm>
          <a:prstGeom prst="rect">
            <a:avLst/>
          </a:prstGeom>
          <a:noFill/>
        </p:spPr>
        <p:txBody>
          <a:bodyPr wrap="none" rtlCol="0">
            <a:spAutoFit/>
          </a:bodyPr>
          <a:lstStyle/>
          <a:p>
            <a:endParaRPr lang="en-US"/>
          </a:p>
        </p:txBody>
      </p:sp>
      <p:pic>
        <p:nvPicPr>
          <p:cNvPr id="31" name="Picture 8" descr="elated image"/>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rot="20604345">
            <a:off x="127491" y="117022"/>
            <a:ext cx="1000612" cy="80049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elated image"/>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rot="1097033">
            <a:off x="6622156" y="129558"/>
            <a:ext cx="1000612" cy="80049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6" descr="https://images.penguinrandomhouse.com/cover/97815247138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364150"/>
            <a:ext cx="2507207" cy="3786051"/>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13"/>
          <p:cNvGrpSpPr/>
          <p:nvPr/>
        </p:nvGrpSpPr>
        <p:grpSpPr>
          <a:xfrm rot="5400000">
            <a:off x="3171007" y="2813620"/>
            <a:ext cx="1527689" cy="8601451"/>
            <a:chOff x="0" y="0"/>
            <a:chExt cx="2387525" cy="14328175"/>
          </a:xfrm>
        </p:grpSpPr>
        <p:sp>
          <p:nvSpPr>
            <p:cNvPr id="26" name="Freeform 14"/>
            <p:cNvSpPr/>
            <p:nvPr/>
          </p:nvSpPr>
          <p:spPr>
            <a:xfrm>
              <a:off x="0" y="0"/>
              <a:ext cx="2387525" cy="14328175"/>
            </a:xfrm>
            <a:custGeom>
              <a:avLst/>
              <a:gdLst/>
              <a:ahLst/>
              <a:cxnLst/>
              <a:rect l="l" t="t" r="r" b="b"/>
              <a:pathLst>
                <a:path w="2387525" h="14328175">
                  <a:moveTo>
                    <a:pt x="60960" y="435610"/>
                  </a:moveTo>
                  <a:lnTo>
                    <a:pt x="142240" y="354330"/>
                  </a:lnTo>
                  <a:lnTo>
                    <a:pt x="142240" y="615950"/>
                  </a:lnTo>
                  <a:lnTo>
                    <a:pt x="158750" y="615950"/>
                  </a:lnTo>
                  <a:lnTo>
                    <a:pt x="158750" y="339090"/>
                  </a:lnTo>
                  <a:lnTo>
                    <a:pt x="340360" y="157480"/>
                  </a:lnTo>
                  <a:lnTo>
                    <a:pt x="643175" y="157480"/>
                  </a:lnTo>
                  <a:lnTo>
                    <a:pt x="643175" y="140970"/>
                  </a:lnTo>
                  <a:lnTo>
                    <a:pt x="355600" y="140970"/>
                  </a:lnTo>
                  <a:lnTo>
                    <a:pt x="435610" y="60960"/>
                  </a:lnTo>
                  <a:lnTo>
                    <a:pt x="643175" y="60960"/>
                  </a:lnTo>
                  <a:lnTo>
                    <a:pt x="643175" y="0"/>
                  </a:lnTo>
                  <a:lnTo>
                    <a:pt x="0" y="0"/>
                  </a:lnTo>
                  <a:lnTo>
                    <a:pt x="0" y="615950"/>
                  </a:lnTo>
                  <a:lnTo>
                    <a:pt x="60960" y="615950"/>
                  </a:lnTo>
                  <a:lnTo>
                    <a:pt x="60960" y="435610"/>
                  </a:lnTo>
                  <a:close/>
                  <a:moveTo>
                    <a:pt x="0" y="615950"/>
                  </a:moveTo>
                  <a:lnTo>
                    <a:pt x="60960" y="615950"/>
                  </a:lnTo>
                  <a:lnTo>
                    <a:pt x="60960" y="13700795"/>
                  </a:lnTo>
                  <a:lnTo>
                    <a:pt x="0" y="13700795"/>
                  </a:lnTo>
                  <a:lnTo>
                    <a:pt x="0" y="615950"/>
                  </a:lnTo>
                  <a:close/>
                  <a:moveTo>
                    <a:pt x="142240" y="615950"/>
                  </a:moveTo>
                  <a:lnTo>
                    <a:pt x="158750" y="615950"/>
                  </a:lnTo>
                  <a:lnTo>
                    <a:pt x="158750" y="13700795"/>
                  </a:lnTo>
                  <a:lnTo>
                    <a:pt x="142240" y="13700795"/>
                  </a:lnTo>
                  <a:lnTo>
                    <a:pt x="142240" y="615950"/>
                  </a:lnTo>
                  <a:close/>
                  <a:moveTo>
                    <a:pt x="435610" y="14267214"/>
                  </a:moveTo>
                  <a:lnTo>
                    <a:pt x="355600" y="14187205"/>
                  </a:lnTo>
                  <a:lnTo>
                    <a:pt x="643175" y="14187205"/>
                  </a:lnTo>
                  <a:lnTo>
                    <a:pt x="643175" y="14170695"/>
                  </a:lnTo>
                  <a:lnTo>
                    <a:pt x="339090" y="14170695"/>
                  </a:lnTo>
                  <a:lnTo>
                    <a:pt x="158750" y="13990355"/>
                  </a:lnTo>
                  <a:lnTo>
                    <a:pt x="158750" y="13700795"/>
                  </a:lnTo>
                  <a:lnTo>
                    <a:pt x="142240" y="13700795"/>
                  </a:lnTo>
                  <a:lnTo>
                    <a:pt x="142240" y="13973845"/>
                  </a:lnTo>
                  <a:lnTo>
                    <a:pt x="60960" y="13892566"/>
                  </a:lnTo>
                  <a:lnTo>
                    <a:pt x="60960" y="13700795"/>
                  </a:lnTo>
                  <a:lnTo>
                    <a:pt x="0" y="13700795"/>
                  </a:lnTo>
                  <a:lnTo>
                    <a:pt x="0" y="14328175"/>
                  </a:lnTo>
                  <a:lnTo>
                    <a:pt x="643175" y="14328175"/>
                  </a:lnTo>
                  <a:lnTo>
                    <a:pt x="643175" y="14267216"/>
                  </a:lnTo>
                  <a:lnTo>
                    <a:pt x="435610" y="14267216"/>
                  </a:lnTo>
                  <a:close/>
                  <a:moveTo>
                    <a:pt x="643175" y="14267214"/>
                  </a:moveTo>
                  <a:lnTo>
                    <a:pt x="1779195" y="14267214"/>
                  </a:lnTo>
                  <a:lnTo>
                    <a:pt x="1779195" y="14328175"/>
                  </a:lnTo>
                  <a:lnTo>
                    <a:pt x="643175" y="14328175"/>
                  </a:lnTo>
                  <a:lnTo>
                    <a:pt x="643175" y="14267214"/>
                  </a:lnTo>
                  <a:close/>
                  <a:moveTo>
                    <a:pt x="643175" y="14170695"/>
                  </a:moveTo>
                  <a:lnTo>
                    <a:pt x="1779195" y="14170695"/>
                  </a:lnTo>
                  <a:lnTo>
                    <a:pt x="1779195" y="14187205"/>
                  </a:lnTo>
                  <a:lnTo>
                    <a:pt x="643175" y="14187205"/>
                  </a:lnTo>
                  <a:lnTo>
                    <a:pt x="643175" y="14170695"/>
                  </a:lnTo>
                  <a:close/>
                  <a:moveTo>
                    <a:pt x="2387525" y="13700795"/>
                  </a:moveTo>
                  <a:lnTo>
                    <a:pt x="2326565" y="13700795"/>
                  </a:lnTo>
                  <a:lnTo>
                    <a:pt x="2326565" y="13892564"/>
                  </a:lnTo>
                  <a:lnTo>
                    <a:pt x="2246555" y="13972575"/>
                  </a:lnTo>
                  <a:lnTo>
                    <a:pt x="2246555" y="13700795"/>
                  </a:lnTo>
                  <a:lnTo>
                    <a:pt x="2230045" y="13700795"/>
                  </a:lnTo>
                  <a:lnTo>
                    <a:pt x="2230045" y="13987814"/>
                  </a:lnTo>
                  <a:lnTo>
                    <a:pt x="2047165" y="14170695"/>
                  </a:lnTo>
                  <a:lnTo>
                    <a:pt x="1776655" y="14170695"/>
                  </a:lnTo>
                  <a:lnTo>
                    <a:pt x="1776655" y="14187205"/>
                  </a:lnTo>
                  <a:lnTo>
                    <a:pt x="2030655" y="14187205"/>
                  </a:lnTo>
                  <a:lnTo>
                    <a:pt x="1950645" y="14267214"/>
                  </a:lnTo>
                  <a:lnTo>
                    <a:pt x="1776655" y="14267214"/>
                  </a:lnTo>
                  <a:lnTo>
                    <a:pt x="1776655" y="14328175"/>
                  </a:lnTo>
                  <a:lnTo>
                    <a:pt x="2386255" y="14328175"/>
                  </a:lnTo>
                  <a:lnTo>
                    <a:pt x="2387525" y="13700795"/>
                  </a:lnTo>
                  <a:close/>
                  <a:moveTo>
                    <a:pt x="2231315" y="615950"/>
                  </a:moveTo>
                  <a:lnTo>
                    <a:pt x="2247825" y="615950"/>
                  </a:lnTo>
                  <a:lnTo>
                    <a:pt x="2247825" y="13700795"/>
                  </a:lnTo>
                  <a:lnTo>
                    <a:pt x="2231315" y="13700795"/>
                  </a:lnTo>
                  <a:lnTo>
                    <a:pt x="2231315" y="615950"/>
                  </a:lnTo>
                  <a:close/>
                  <a:moveTo>
                    <a:pt x="2326565" y="615950"/>
                  </a:moveTo>
                  <a:lnTo>
                    <a:pt x="2387525" y="615950"/>
                  </a:lnTo>
                  <a:lnTo>
                    <a:pt x="2387525" y="13700795"/>
                  </a:lnTo>
                  <a:lnTo>
                    <a:pt x="2326565" y="13700795"/>
                  </a:lnTo>
                  <a:lnTo>
                    <a:pt x="2326565" y="615950"/>
                  </a:lnTo>
                  <a:close/>
                  <a:moveTo>
                    <a:pt x="1951915" y="60960"/>
                  </a:moveTo>
                  <a:lnTo>
                    <a:pt x="2031925" y="140970"/>
                  </a:lnTo>
                  <a:lnTo>
                    <a:pt x="1777925" y="140970"/>
                  </a:lnTo>
                  <a:lnTo>
                    <a:pt x="1777925" y="157480"/>
                  </a:lnTo>
                  <a:lnTo>
                    <a:pt x="2047165" y="157480"/>
                  </a:lnTo>
                  <a:lnTo>
                    <a:pt x="2230045" y="340360"/>
                  </a:lnTo>
                  <a:lnTo>
                    <a:pt x="2230045" y="615950"/>
                  </a:lnTo>
                  <a:lnTo>
                    <a:pt x="2246555" y="615950"/>
                  </a:lnTo>
                  <a:lnTo>
                    <a:pt x="2246555" y="356870"/>
                  </a:lnTo>
                  <a:lnTo>
                    <a:pt x="2326565" y="436880"/>
                  </a:lnTo>
                  <a:lnTo>
                    <a:pt x="2326565" y="617220"/>
                  </a:lnTo>
                  <a:lnTo>
                    <a:pt x="2387525" y="617220"/>
                  </a:lnTo>
                  <a:lnTo>
                    <a:pt x="2387525" y="0"/>
                  </a:lnTo>
                  <a:lnTo>
                    <a:pt x="1777925" y="0"/>
                  </a:lnTo>
                  <a:lnTo>
                    <a:pt x="1777925" y="60960"/>
                  </a:lnTo>
                  <a:lnTo>
                    <a:pt x="1951915" y="60960"/>
                  </a:lnTo>
                  <a:close/>
                  <a:moveTo>
                    <a:pt x="643175" y="140970"/>
                  </a:moveTo>
                  <a:lnTo>
                    <a:pt x="1779195" y="140970"/>
                  </a:lnTo>
                  <a:lnTo>
                    <a:pt x="1779195" y="157480"/>
                  </a:lnTo>
                  <a:lnTo>
                    <a:pt x="643175" y="157480"/>
                  </a:lnTo>
                  <a:lnTo>
                    <a:pt x="643175" y="140970"/>
                  </a:lnTo>
                  <a:close/>
                  <a:moveTo>
                    <a:pt x="643175" y="0"/>
                  </a:moveTo>
                  <a:lnTo>
                    <a:pt x="1779195" y="0"/>
                  </a:lnTo>
                  <a:lnTo>
                    <a:pt x="1779195" y="60960"/>
                  </a:lnTo>
                  <a:lnTo>
                    <a:pt x="643175" y="60960"/>
                  </a:lnTo>
                  <a:lnTo>
                    <a:pt x="643175" y="0"/>
                  </a:lnTo>
                  <a:close/>
                </a:path>
              </a:pathLst>
            </a:custGeom>
            <a:solidFill>
              <a:srgbClr val="EFF0F2"/>
            </a:solidFill>
          </p:spPr>
        </p:sp>
      </p:grpSp>
      <p:sp>
        <p:nvSpPr>
          <p:cNvPr id="27" name="TextBox 15"/>
          <p:cNvSpPr txBox="1"/>
          <p:nvPr/>
        </p:nvSpPr>
        <p:spPr>
          <a:xfrm>
            <a:off x="1822904" y="6705600"/>
            <a:ext cx="5416096" cy="846386"/>
          </a:xfrm>
          <a:prstGeom prst="rect">
            <a:avLst/>
          </a:prstGeom>
        </p:spPr>
        <p:txBody>
          <a:bodyPr wrap="square" lIns="0" tIns="0" rIns="0" bIns="0" rtlCol="0" anchor="t">
            <a:spAutoFit/>
          </a:bodyPr>
          <a:lstStyle/>
          <a:p>
            <a:pPr algn="ctr">
              <a:lnSpc>
                <a:spcPts val="2240"/>
              </a:lnSpc>
            </a:pPr>
            <a:r>
              <a:rPr lang="en-US" sz="1600" b="1" dirty="0">
                <a:solidFill>
                  <a:srgbClr val="5F5E5A"/>
                </a:solidFill>
                <a:latin typeface="Drukaatie Burti"/>
              </a:rPr>
              <a:t>A Virginia Readers' Choice (VRC) selection. To participate in Virginia Readers' Choice read at least four of the ten books on the VRC book list. Visit the library for more information</a:t>
            </a:r>
          </a:p>
        </p:txBody>
      </p:sp>
      <p:pic>
        <p:nvPicPr>
          <p:cNvPr id="28" name="Picture 21"/>
          <p:cNvPicPr>
            <a:picLocks noChangeAspect="1"/>
          </p:cNvPicPr>
          <p:nvPr/>
        </p:nvPicPr>
        <p:blipFill>
          <a:blip r:embed="rId5"/>
          <a:srcRect/>
          <a:stretch>
            <a:fillRect/>
          </a:stretch>
        </p:blipFill>
        <p:spPr>
          <a:xfrm>
            <a:off x="457200" y="6512284"/>
            <a:ext cx="1023267" cy="1183916"/>
          </a:xfrm>
          <a:prstGeom prst="rect">
            <a:avLst/>
          </a:prstGeom>
        </p:spPr>
      </p:pic>
    </p:spTree>
    <p:extLst>
      <p:ext uri="{BB962C8B-B14F-4D97-AF65-F5344CB8AC3E}">
        <p14:creationId xmlns:p14="http://schemas.microsoft.com/office/powerpoint/2010/main" val="1589294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74726" y="106201"/>
            <a:ext cx="6822948" cy="1102866"/>
          </a:xfrm>
          <a:prstGeom prst="rect">
            <a:avLst/>
          </a:prstGeom>
        </p:spPr>
        <p:txBody>
          <a:bodyPr wrap="square" lIns="0" tIns="0" rIns="0" bIns="0" rtlCol="0" anchor="t">
            <a:spAutoFit/>
          </a:bodyPr>
          <a:lstStyle/>
          <a:p>
            <a:pPr algn="ctr">
              <a:lnSpc>
                <a:spcPts val="4333"/>
              </a:lnSpc>
            </a:pPr>
            <a:r>
              <a:rPr lang="en-US" sz="4000" dirty="0">
                <a:solidFill>
                  <a:srgbClr val="5F5E5A"/>
                </a:solidFill>
                <a:latin typeface="Drukaatie Burti"/>
              </a:rPr>
              <a:t>VRC Selection</a:t>
            </a:r>
          </a:p>
          <a:p>
            <a:pPr algn="ctr">
              <a:lnSpc>
                <a:spcPts val="4333"/>
              </a:lnSpc>
            </a:pPr>
            <a:r>
              <a:rPr lang="en-US" sz="3200" dirty="0">
                <a:solidFill>
                  <a:srgbClr val="5F5E5A"/>
                </a:solidFill>
                <a:latin typeface="Drukaatie Burti"/>
              </a:rPr>
              <a:t>YOUR NEXT GREAT READ!!</a:t>
            </a:r>
          </a:p>
        </p:txBody>
      </p:sp>
      <p:sp>
        <p:nvSpPr>
          <p:cNvPr id="12" name="TextBox 12"/>
          <p:cNvSpPr txBox="1"/>
          <p:nvPr/>
        </p:nvSpPr>
        <p:spPr>
          <a:xfrm>
            <a:off x="1327598" y="7878190"/>
            <a:ext cx="5165271" cy="417739"/>
          </a:xfrm>
          <a:prstGeom prst="rect">
            <a:avLst/>
          </a:prstGeom>
        </p:spPr>
        <p:txBody>
          <a:bodyPr lIns="0" tIns="0" rIns="0" bIns="0" rtlCol="0" anchor="t">
            <a:spAutoFit/>
          </a:bodyPr>
          <a:lstStyle/>
          <a:p>
            <a:pPr algn="ctr">
              <a:lnSpc>
                <a:spcPts val="1679"/>
              </a:lnSpc>
            </a:pPr>
            <a:r>
              <a:rPr lang="en-US" sz="1200" b="1">
                <a:solidFill>
                  <a:srgbClr val="5F5E5A"/>
                </a:solidFill>
                <a:latin typeface="Raleway"/>
              </a:rPr>
              <a:t>Interested in this book? Carefully tear off a strip and find the book on the shelf!</a:t>
            </a:r>
            <a:r>
              <a:rPr lang="en-US" sz="1178" b="1">
                <a:solidFill>
                  <a:srgbClr val="5F5E5A"/>
                </a:solidFill>
                <a:latin typeface="Raleway"/>
              </a:rPr>
              <a:t> </a:t>
            </a:r>
            <a:r>
              <a:rPr lang="en-US" sz="1200" b="1">
                <a:solidFill>
                  <a:srgbClr val="5F5E5A"/>
                </a:solidFill>
                <a:latin typeface="Raleway"/>
              </a:rPr>
              <a:t> If the book is not in, see the librarian to place it on hold!</a:t>
            </a:r>
          </a:p>
        </p:txBody>
      </p:sp>
      <p:sp>
        <p:nvSpPr>
          <p:cNvPr id="17" name="AutoShape 17"/>
          <p:cNvSpPr/>
          <p:nvPr/>
        </p:nvSpPr>
        <p:spPr>
          <a:xfrm>
            <a:off x="0" y="1122446"/>
            <a:ext cx="7772400" cy="5228055"/>
          </a:xfrm>
          <a:prstGeom prst="rect">
            <a:avLst/>
          </a:prstGeom>
          <a:solidFill>
            <a:srgbClr val="D9D9D9"/>
          </a:solidFill>
        </p:spPr>
      </p:sp>
      <p:sp>
        <p:nvSpPr>
          <p:cNvPr id="18" name="TextBox 18"/>
          <p:cNvSpPr txBox="1"/>
          <p:nvPr/>
        </p:nvSpPr>
        <p:spPr>
          <a:xfrm>
            <a:off x="2971800" y="1382881"/>
            <a:ext cx="4571999" cy="5309146"/>
          </a:xfrm>
          <a:prstGeom prst="rect">
            <a:avLst/>
          </a:prstGeom>
        </p:spPr>
        <p:txBody>
          <a:bodyPr wrap="square" lIns="0" tIns="0" rIns="0" bIns="0" rtlCol="0" anchor="t">
            <a:spAutoFit/>
          </a:bodyPr>
          <a:lstStyle/>
          <a:p>
            <a:pPr>
              <a:lnSpc>
                <a:spcPts val="1837"/>
              </a:lnSpc>
              <a:spcBef>
                <a:spcPts val="600"/>
              </a:spcBef>
              <a:spcAft>
                <a:spcPts val="600"/>
              </a:spcAft>
            </a:pPr>
            <a:r>
              <a:rPr lang="en-US" sz="1600" dirty="0">
                <a:latin typeface="Franklin Gothic Medium" charset="0"/>
                <a:ea typeface="Franklin Gothic Medium" charset="0"/>
                <a:cs typeface="Franklin Gothic Medium" charset="0"/>
              </a:rPr>
              <a:t>Sixth grade is coming to an end, and so is life as Macy McMillan knows it. Already a For Sale sign mars the front lawn of her beloved house. Soon her mother will upend their little family, adding an unwelcome stepfather and pesky six-year-old twin stepsisters. To add insult to injury, what is Macy s final sixth grade assignment? A genealogy project. Well, she'll put it off―just like those wedding centerpieces she's supposed to be making. </a:t>
            </a:r>
            <a:r>
              <a:rPr lang="en-US" sz="1600" dirty="0" smtClean="0">
                <a:latin typeface="Franklin Gothic Medium" charset="0"/>
                <a:ea typeface="Franklin Gothic Medium" charset="0"/>
                <a:cs typeface="Franklin Gothic Medium" charset="0"/>
              </a:rPr>
              <a:t/>
            </a:r>
            <a:br>
              <a:rPr lang="en-US" sz="1600" dirty="0" smtClean="0">
                <a:latin typeface="Franklin Gothic Medium" charset="0"/>
                <a:ea typeface="Franklin Gothic Medium" charset="0"/>
                <a:cs typeface="Franklin Gothic Medium" charset="0"/>
              </a:rPr>
            </a:br>
            <a:r>
              <a:rPr lang="en-US" sz="800" dirty="0" smtClean="0">
                <a:latin typeface="Franklin Gothic Medium" charset="0"/>
                <a:ea typeface="Franklin Gothic Medium" charset="0"/>
                <a:cs typeface="Franklin Gothic Medium" charset="0"/>
              </a:rPr>
              <a:t/>
            </a:r>
            <a:br>
              <a:rPr lang="en-US" sz="800" dirty="0" smtClean="0">
                <a:latin typeface="Franklin Gothic Medium" charset="0"/>
                <a:ea typeface="Franklin Gothic Medium" charset="0"/>
                <a:cs typeface="Franklin Gothic Medium" charset="0"/>
              </a:rPr>
            </a:br>
            <a:r>
              <a:rPr lang="en-US" sz="1600" dirty="0" smtClean="0">
                <a:latin typeface="Franklin Gothic Medium" charset="0"/>
                <a:ea typeface="Franklin Gothic Medium" charset="0"/>
                <a:cs typeface="Franklin Gothic Medium" charset="0"/>
              </a:rPr>
              <a:t>Just when Macy's mother ought to be sympathetic, she sends her next door to help eighty-six-year-old Iris </a:t>
            </a:r>
            <a:r>
              <a:rPr lang="en-US" sz="1600" dirty="0" err="1" smtClean="0">
                <a:latin typeface="Franklin Gothic Medium" charset="0"/>
                <a:ea typeface="Franklin Gothic Medium" charset="0"/>
                <a:cs typeface="Franklin Gothic Medium" charset="0"/>
              </a:rPr>
              <a:t>Gillan</a:t>
            </a:r>
            <a:r>
              <a:rPr lang="en-US" sz="1600" dirty="0" smtClean="0">
                <a:latin typeface="Franklin Gothic Medium" charset="0"/>
                <a:ea typeface="Franklin Gothic Medium" charset="0"/>
                <a:cs typeface="Franklin Gothic Medium" charset="0"/>
              </a:rPr>
              <a:t>, who is also getting ready to move―in her case, into an assisted living facility. Iris can't move a single box on her own and, worse, she doesn't know sign language. How is Macy supposed to understand her? But Iris has stories to tell, and she isn't going to let Macy's deafness stop her. Soon, through notes and books and cookies, a friendship grows. And this friendship, odd and unexpected, may be just what Macy needs to face the changes in her life. </a:t>
            </a:r>
            <a:br>
              <a:rPr lang="en-US" sz="1600" dirty="0" smtClean="0">
                <a:latin typeface="Franklin Gothic Medium" charset="0"/>
                <a:ea typeface="Franklin Gothic Medium" charset="0"/>
                <a:cs typeface="Franklin Gothic Medium" charset="0"/>
              </a:rPr>
            </a:br>
            <a:r>
              <a:rPr lang="en-US" sz="1600" dirty="0" smtClean="0">
                <a:latin typeface="Franklin Gothic Medium" charset="0"/>
                <a:ea typeface="Franklin Gothic Medium" charset="0"/>
                <a:cs typeface="Franklin Gothic Medium" charset="0"/>
              </a:rPr>
              <a:t/>
            </a:r>
            <a:br>
              <a:rPr lang="en-US" sz="1600" dirty="0" smtClean="0">
                <a:latin typeface="Franklin Gothic Medium" charset="0"/>
                <a:ea typeface="Franklin Gothic Medium" charset="0"/>
                <a:cs typeface="Franklin Gothic Medium" charset="0"/>
              </a:rPr>
            </a:br>
            <a:endParaRPr lang="en-US" sz="1600" dirty="0">
              <a:solidFill>
                <a:srgbClr val="000000"/>
              </a:solidFill>
              <a:latin typeface="Franklin Gothic Medium" charset="0"/>
              <a:ea typeface="Franklin Gothic Medium" charset="0"/>
              <a:cs typeface="Franklin Gothic Medium" charset="0"/>
            </a:endParaRPr>
          </a:p>
        </p:txBody>
      </p:sp>
      <p:sp>
        <p:nvSpPr>
          <p:cNvPr id="19" name="TextBox 19"/>
          <p:cNvSpPr txBox="1"/>
          <p:nvPr/>
        </p:nvSpPr>
        <p:spPr>
          <a:xfrm>
            <a:off x="216851" y="5019112"/>
            <a:ext cx="2695485" cy="1243930"/>
          </a:xfrm>
          <a:prstGeom prst="rect">
            <a:avLst/>
          </a:prstGeom>
        </p:spPr>
        <p:txBody>
          <a:bodyPr lIns="0" tIns="0" rIns="0" bIns="0" rtlCol="0" anchor="t">
            <a:spAutoFit/>
          </a:bodyPr>
          <a:lstStyle/>
          <a:p>
            <a:pPr algn="ctr">
              <a:lnSpc>
                <a:spcPts val="1852"/>
              </a:lnSpc>
            </a:pPr>
            <a:r>
              <a:rPr lang="en-US" sz="1600" b="1" dirty="0" smtClean="0">
                <a:solidFill>
                  <a:srgbClr val="000000"/>
                </a:solidFill>
                <a:latin typeface="Raleway"/>
              </a:rPr>
              <a:t>Macy McMillan and the </a:t>
            </a:r>
          </a:p>
          <a:p>
            <a:pPr algn="ctr">
              <a:lnSpc>
                <a:spcPts val="1852"/>
              </a:lnSpc>
            </a:pPr>
            <a:r>
              <a:rPr lang="en-US" sz="1600" b="1" dirty="0" smtClean="0">
                <a:solidFill>
                  <a:srgbClr val="000000"/>
                </a:solidFill>
                <a:latin typeface="Raleway"/>
              </a:rPr>
              <a:t>Rainbow Goddess</a:t>
            </a:r>
            <a:endParaRPr lang="en-US" sz="800" b="1" dirty="0">
              <a:solidFill>
                <a:srgbClr val="000000"/>
              </a:solidFill>
              <a:latin typeface="Raleway"/>
            </a:endParaRPr>
          </a:p>
          <a:p>
            <a:pPr algn="ctr">
              <a:lnSpc>
                <a:spcPts val="1852"/>
              </a:lnSpc>
            </a:pPr>
            <a:r>
              <a:rPr lang="en-US" sz="1428" b="1" dirty="0">
                <a:solidFill>
                  <a:srgbClr val="000000"/>
                </a:solidFill>
                <a:latin typeface="Raleway"/>
              </a:rPr>
              <a:t>By</a:t>
            </a:r>
            <a:r>
              <a:rPr lang="en-US" sz="1428" b="1" dirty="0" smtClean="0">
                <a:solidFill>
                  <a:srgbClr val="000000"/>
                </a:solidFill>
                <a:latin typeface="Raleway"/>
              </a:rPr>
              <a:t>: Shari Green</a:t>
            </a:r>
            <a:endParaRPr lang="en-US" sz="1323" b="1" dirty="0">
              <a:solidFill>
                <a:srgbClr val="000000"/>
              </a:solidFill>
              <a:latin typeface="Raleway"/>
            </a:endParaRPr>
          </a:p>
          <a:p>
            <a:pPr algn="ctr">
              <a:lnSpc>
                <a:spcPts val="2000"/>
              </a:lnSpc>
            </a:pPr>
            <a:r>
              <a:rPr lang="en-US" sz="1428" b="1" dirty="0">
                <a:solidFill>
                  <a:srgbClr val="000000"/>
                </a:solidFill>
                <a:latin typeface="Raleway"/>
              </a:rPr>
              <a:t>Call #: FIC </a:t>
            </a:r>
            <a:r>
              <a:rPr lang="en-US" sz="1428" b="1" dirty="0" smtClean="0">
                <a:solidFill>
                  <a:srgbClr val="000000"/>
                </a:solidFill>
                <a:latin typeface="Raleway"/>
              </a:rPr>
              <a:t>GRE</a:t>
            </a:r>
            <a:endParaRPr lang="en-US" sz="1428" b="1" dirty="0">
              <a:solidFill>
                <a:srgbClr val="000000"/>
              </a:solidFill>
              <a:latin typeface="Raleway"/>
            </a:endParaRPr>
          </a:p>
          <a:p>
            <a:pPr algn="ctr">
              <a:lnSpc>
                <a:spcPts val="2000"/>
              </a:lnSpc>
            </a:pPr>
            <a:r>
              <a:rPr lang="en-US" sz="1428" b="1" dirty="0" smtClean="0">
                <a:solidFill>
                  <a:srgbClr val="000000"/>
                </a:solidFill>
                <a:latin typeface="Raleway"/>
              </a:rPr>
              <a:t>Realistic Fiction</a:t>
            </a:r>
            <a:endParaRPr lang="en-US" sz="1428" b="1" dirty="0">
              <a:solidFill>
                <a:srgbClr val="000000"/>
              </a:solidFill>
              <a:latin typeface="Raleway"/>
            </a:endParaRPr>
          </a:p>
        </p:txBody>
      </p:sp>
      <p:pic>
        <p:nvPicPr>
          <p:cNvPr id="22" name="Picture 10" descr="https://images.gr-assets.com/books/1483433023l/335910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939" y="1371600"/>
            <a:ext cx="2566361" cy="356439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3"/>
          <p:cNvSpPr txBox="1"/>
          <p:nvPr/>
        </p:nvSpPr>
        <p:spPr>
          <a:xfrm rot="-5400000">
            <a:off x="-434753" y="8755454"/>
            <a:ext cx="1669596" cy="769441"/>
          </a:xfrm>
          <a:prstGeom prst="rect">
            <a:avLst/>
          </a:prstGeom>
        </p:spPr>
        <p:txBody>
          <a:bodyPr lIns="0" tIns="0" rIns="0" bIns="0" rtlCol="0" anchor="t">
            <a:spAutoFit/>
          </a:bodyPr>
          <a:lstStyle/>
          <a:p>
            <a:pPr>
              <a:lnSpc>
                <a:spcPts val="1979"/>
              </a:lnSpc>
            </a:pPr>
            <a:r>
              <a:rPr lang="en-US" sz="1350" b="1" dirty="0" smtClean="0">
                <a:solidFill>
                  <a:srgbClr val="5F5E5A"/>
                </a:solidFill>
                <a:latin typeface="Raleway"/>
              </a:rPr>
              <a:t>Macy McMillan</a:t>
            </a:r>
            <a:r>
              <a:rPr lang="is-IS" sz="1350" b="1" dirty="0" smtClean="0">
                <a:solidFill>
                  <a:srgbClr val="5F5E5A"/>
                </a:solidFill>
                <a:latin typeface="Raleway"/>
              </a:rPr>
              <a:t>….</a:t>
            </a:r>
            <a:endParaRPr lang="en-US" sz="1350" b="1" dirty="0" smtClean="0">
              <a:solidFill>
                <a:srgbClr val="5F5E5A"/>
              </a:solidFill>
              <a:latin typeface="Raleway"/>
            </a:endParaRPr>
          </a:p>
          <a:p>
            <a:pPr>
              <a:lnSpc>
                <a:spcPts val="1979"/>
              </a:lnSpc>
            </a:pPr>
            <a:r>
              <a:rPr lang="en-US" sz="1350" b="1" dirty="0" smtClean="0">
                <a:solidFill>
                  <a:srgbClr val="5F5E5A"/>
                </a:solidFill>
                <a:latin typeface="Raleway"/>
              </a:rPr>
              <a:t>Call </a:t>
            </a:r>
            <a:r>
              <a:rPr lang="en-US" sz="1350" b="1" dirty="0">
                <a:solidFill>
                  <a:srgbClr val="5F5E5A"/>
                </a:solidFill>
                <a:latin typeface="Raleway"/>
              </a:rPr>
              <a:t>#: </a:t>
            </a:r>
            <a:r>
              <a:rPr lang="en-US" sz="1350" b="1" dirty="0" smtClean="0">
                <a:solidFill>
                  <a:srgbClr val="5F5E5A"/>
                </a:solidFill>
                <a:latin typeface="Raleway"/>
              </a:rPr>
              <a:t>FIC GRE</a:t>
            </a:r>
            <a:endParaRPr lang="en-US" sz="1350" b="1" dirty="0">
              <a:solidFill>
                <a:srgbClr val="5F5E5A"/>
              </a:solidFill>
              <a:latin typeface="Raleway"/>
            </a:endParaRPr>
          </a:p>
          <a:p>
            <a:pPr algn="l">
              <a:lnSpc>
                <a:spcPts val="1979"/>
              </a:lnSpc>
            </a:pPr>
            <a:r>
              <a:rPr lang="en-US" sz="1350" b="1" dirty="0" smtClean="0">
                <a:solidFill>
                  <a:srgbClr val="5F5E5A"/>
                </a:solidFill>
                <a:latin typeface="Raleway"/>
              </a:rPr>
              <a:t>Realistic Fiction</a:t>
            </a:r>
            <a:endParaRPr lang="en-US" sz="1350" b="1" dirty="0">
              <a:solidFill>
                <a:srgbClr val="5F5E5A"/>
              </a:solidFill>
              <a:latin typeface="Raleway"/>
            </a:endParaRPr>
          </a:p>
        </p:txBody>
      </p:sp>
      <p:sp>
        <p:nvSpPr>
          <p:cNvPr id="26" name="TextBox 4"/>
          <p:cNvSpPr txBox="1"/>
          <p:nvPr/>
        </p:nvSpPr>
        <p:spPr>
          <a:xfrm rot="-5400000">
            <a:off x="1215519" y="8766258"/>
            <a:ext cx="1669596" cy="747833"/>
          </a:xfrm>
          <a:prstGeom prst="rect">
            <a:avLst/>
          </a:prstGeom>
        </p:spPr>
        <p:txBody>
          <a:bodyPr lIns="0" tIns="0" rIns="0" bIns="0" rtlCol="0" anchor="t">
            <a:spAutoFit/>
          </a:bodyPr>
          <a:lstStyle/>
          <a:p>
            <a:pPr>
              <a:lnSpc>
                <a:spcPts val="1979"/>
              </a:lnSpc>
            </a:pPr>
            <a:r>
              <a:rPr lang="en-US" sz="1350" b="1" dirty="0">
                <a:solidFill>
                  <a:srgbClr val="5F5E5A"/>
                </a:solidFill>
                <a:latin typeface="Raleway"/>
              </a:rPr>
              <a:t>Macy McMillan</a:t>
            </a:r>
            <a:r>
              <a:rPr lang="is-IS" sz="1350" b="1" dirty="0">
                <a:solidFill>
                  <a:srgbClr val="5F5E5A"/>
                </a:solidFill>
                <a:latin typeface="Raleway"/>
              </a:rPr>
              <a:t>….</a:t>
            </a:r>
            <a:endParaRPr lang="en-US" sz="1350" b="1" dirty="0">
              <a:solidFill>
                <a:srgbClr val="5F5E5A"/>
              </a:solidFill>
              <a:latin typeface="Raleway"/>
            </a:endParaRPr>
          </a:p>
          <a:p>
            <a:pPr>
              <a:lnSpc>
                <a:spcPts val="1979"/>
              </a:lnSpc>
            </a:pPr>
            <a:r>
              <a:rPr lang="en-US" sz="1350" b="1" dirty="0">
                <a:solidFill>
                  <a:srgbClr val="5F5E5A"/>
                </a:solidFill>
                <a:latin typeface="Raleway"/>
              </a:rPr>
              <a:t>Call #: FIC GRE</a:t>
            </a:r>
          </a:p>
          <a:p>
            <a:pPr>
              <a:lnSpc>
                <a:spcPts val="1979"/>
              </a:lnSpc>
            </a:pPr>
            <a:r>
              <a:rPr lang="en-US" sz="1350" b="1" dirty="0">
                <a:solidFill>
                  <a:srgbClr val="5F5E5A"/>
                </a:solidFill>
                <a:latin typeface="Raleway"/>
              </a:rPr>
              <a:t>Realistic Fiction</a:t>
            </a:r>
          </a:p>
        </p:txBody>
      </p:sp>
      <p:sp>
        <p:nvSpPr>
          <p:cNvPr id="27" name="TextBox 5"/>
          <p:cNvSpPr txBox="1"/>
          <p:nvPr/>
        </p:nvSpPr>
        <p:spPr>
          <a:xfrm rot="-5400000">
            <a:off x="2091975" y="8766258"/>
            <a:ext cx="1669596" cy="747833"/>
          </a:xfrm>
          <a:prstGeom prst="rect">
            <a:avLst/>
          </a:prstGeom>
        </p:spPr>
        <p:txBody>
          <a:bodyPr lIns="0" tIns="0" rIns="0" bIns="0" rtlCol="0" anchor="t">
            <a:spAutoFit/>
          </a:bodyPr>
          <a:lstStyle/>
          <a:p>
            <a:pPr>
              <a:lnSpc>
                <a:spcPts val="1979"/>
              </a:lnSpc>
            </a:pPr>
            <a:r>
              <a:rPr lang="en-US" sz="1350" b="1" dirty="0">
                <a:solidFill>
                  <a:srgbClr val="5F5E5A"/>
                </a:solidFill>
                <a:latin typeface="Raleway"/>
              </a:rPr>
              <a:t>Macy McMillan</a:t>
            </a:r>
            <a:r>
              <a:rPr lang="is-IS" sz="1350" b="1" dirty="0">
                <a:solidFill>
                  <a:srgbClr val="5F5E5A"/>
                </a:solidFill>
                <a:latin typeface="Raleway"/>
              </a:rPr>
              <a:t>….</a:t>
            </a:r>
            <a:endParaRPr lang="en-US" sz="1350" b="1" dirty="0">
              <a:solidFill>
                <a:srgbClr val="5F5E5A"/>
              </a:solidFill>
              <a:latin typeface="Raleway"/>
            </a:endParaRPr>
          </a:p>
          <a:p>
            <a:pPr>
              <a:lnSpc>
                <a:spcPts val="1979"/>
              </a:lnSpc>
            </a:pPr>
            <a:r>
              <a:rPr lang="en-US" sz="1350" b="1" dirty="0">
                <a:solidFill>
                  <a:srgbClr val="5F5E5A"/>
                </a:solidFill>
                <a:latin typeface="Raleway"/>
              </a:rPr>
              <a:t>Call #: FIC GRE</a:t>
            </a:r>
          </a:p>
          <a:p>
            <a:pPr>
              <a:lnSpc>
                <a:spcPts val="1979"/>
              </a:lnSpc>
            </a:pPr>
            <a:r>
              <a:rPr lang="en-US" sz="1350" b="1" dirty="0">
                <a:solidFill>
                  <a:srgbClr val="5F5E5A"/>
                </a:solidFill>
                <a:latin typeface="Raleway"/>
              </a:rPr>
              <a:t>Realistic Fiction</a:t>
            </a:r>
          </a:p>
        </p:txBody>
      </p:sp>
      <p:sp>
        <p:nvSpPr>
          <p:cNvPr id="28" name="TextBox 6"/>
          <p:cNvSpPr txBox="1"/>
          <p:nvPr/>
        </p:nvSpPr>
        <p:spPr>
          <a:xfrm rot="-5400000">
            <a:off x="2968433" y="8766258"/>
            <a:ext cx="1669596" cy="747833"/>
          </a:xfrm>
          <a:prstGeom prst="rect">
            <a:avLst/>
          </a:prstGeom>
        </p:spPr>
        <p:txBody>
          <a:bodyPr lIns="0" tIns="0" rIns="0" bIns="0" rtlCol="0" anchor="t">
            <a:spAutoFit/>
          </a:bodyPr>
          <a:lstStyle/>
          <a:p>
            <a:pPr>
              <a:lnSpc>
                <a:spcPts val="1979"/>
              </a:lnSpc>
            </a:pPr>
            <a:r>
              <a:rPr lang="en-US" sz="1350" b="1" dirty="0">
                <a:solidFill>
                  <a:srgbClr val="5F5E5A"/>
                </a:solidFill>
                <a:latin typeface="Raleway"/>
              </a:rPr>
              <a:t>Macy McMillan</a:t>
            </a:r>
            <a:r>
              <a:rPr lang="is-IS" sz="1350" b="1" dirty="0">
                <a:solidFill>
                  <a:srgbClr val="5F5E5A"/>
                </a:solidFill>
                <a:latin typeface="Raleway"/>
              </a:rPr>
              <a:t>….</a:t>
            </a:r>
            <a:endParaRPr lang="en-US" sz="1350" b="1" dirty="0">
              <a:solidFill>
                <a:srgbClr val="5F5E5A"/>
              </a:solidFill>
              <a:latin typeface="Raleway"/>
            </a:endParaRPr>
          </a:p>
          <a:p>
            <a:pPr>
              <a:lnSpc>
                <a:spcPts val="1979"/>
              </a:lnSpc>
            </a:pPr>
            <a:r>
              <a:rPr lang="en-US" sz="1350" b="1" dirty="0">
                <a:solidFill>
                  <a:srgbClr val="5F5E5A"/>
                </a:solidFill>
                <a:latin typeface="Raleway"/>
              </a:rPr>
              <a:t>Call #: FIC GRE</a:t>
            </a:r>
          </a:p>
          <a:p>
            <a:pPr>
              <a:lnSpc>
                <a:spcPts val="1979"/>
              </a:lnSpc>
            </a:pPr>
            <a:r>
              <a:rPr lang="en-US" sz="1350" b="1" dirty="0">
                <a:solidFill>
                  <a:srgbClr val="5F5E5A"/>
                </a:solidFill>
                <a:latin typeface="Raleway"/>
              </a:rPr>
              <a:t>Realistic Fiction</a:t>
            </a:r>
          </a:p>
        </p:txBody>
      </p:sp>
      <p:sp>
        <p:nvSpPr>
          <p:cNvPr id="29" name="TextBox 7"/>
          <p:cNvSpPr txBox="1"/>
          <p:nvPr/>
        </p:nvSpPr>
        <p:spPr>
          <a:xfrm rot="-5400000">
            <a:off x="3844891" y="8766258"/>
            <a:ext cx="1669596" cy="747833"/>
          </a:xfrm>
          <a:prstGeom prst="rect">
            <a:avLst/>
          </a:prstGeom>
        </p:spPr>
        <p:txBody>
          <a:bodyPr lIns="0" tIns="0" rIns="0" bIns="0" rtlCol="0" anchor="t">
            <a:spAutoFit/>
          </a:bodyPr>
          <a:lstStyle/>
          <a:p>
            <a:pPr>
              <a:lnSpc>
                <a:spcPts val="1979"/>
              </a:lnSpc>
            </a:pPr>
            <a:r>
              <a:rPr lang="en-US" sz="1350" b="1" dirty="0">
                <a:solidFill>
                  <a:srgbClr val="5F5E5A"/>
                </a:solidFill>
                <a:latin typeface="Raleway"/>
              </a:rPr>
              <a:t>Macy McMillan</a:t>
            </a:r>
            <a:r>
              <a:rPr lang="is-IS" sz="1350" b="1" dirty="0">
                <a:solidFill>
                  <a:srgbClr val="5F5E5A"/>
                </a:solidFill>
                <a:latin typeface="Raleway"/>
              </a:rPr>
              <a:t>….</a:t>
            </a:r>
            <a:endParaRPr lang="en-US" sz="1350" b="1" dirty="0">
              <a:solidFill>
                <a:srgbClr val="5F5E5A"/>
              </a:solidFill>
              <a:latin typeface="Raleway"/>
            </a:endParaRPr>
          </a:p>
          <a:p>
            <a:pPr>
              <a:lnSpc>
                <a:spcPts val="1979"/>
              </a:lnSpc>
            </a:pPr>
            <a:r>
              <a:rPr lang="en-US" sz="1350" b="1" dirty="0">
                <a:solidFill>
                  <a:srgbClr val="5F5E5A"/>
                </a:solidFill>
                <a:latin typeface="Raleway"/>
              </a:rPr>
              <a:t>Call #: FIC GRE</a:t>
            </a:r>
          </a:p>
          <a:p>
            <a:pPr>
              <a:lnSpc>
                <a:spcPts val="1979"/>
              </a:lnSpc>
            </a:pPr>
            <a:r>
              <a:rPr lang="en-US" sz="1350" b="1" dirty="0">
                <a:solidFill>
                  <a:srgbClr val="5F5E5A"/>
                </a:solidFill>
                <a:latin typeface="Raleway"/>
              </a:rPr>
              <a:t>Realistic Fiction</a:t>
            </a:r>
          </a:p>
        </p:txBody>
      </p:sp>
      <p:sp>
        <p:nvSpPr>
          <p:cNvPr id="30" name="TextBox 8"/>
          <p:cNvSpPr txBox="1"/>
          <p:nvPr/>
        </p:nvSpPr>
        <p:spPr>
          <a:xfrm rot="-5400000">
            <a:off x="4721347" y="8766258"/>
            <a:ext cx="1669596" cy="747833"/>
          </a:xfrm>
          <a:prstGeom prst="rect">
            <a:avLst/>
          </a:prstGeom>
        </p:spPr>
        <p:txBody>
          <a:bodyPr lIns="0" tIns="0" rIns="0" bIns="0" rtlCol="0" anchor="t">
            <a:spAutoFit/>
          </a:bodyPr>
          <a:lstStyle/>
          <a:p>
            <a:pPr>
              <a:lnSpc>
                <a:spcPts val="1979"/>
              </a:lnSpc>
            </a:pPr>
            <a:r>
              <a:rPr lang="en-US" sz="1350" b="1" dirty="0">
                <a:solidFill>
                  <a:srgbClr val="5F5E5A"/>
                </a:solidFill>
                <a:latin typeface="Raleway"/>
              </a:rPr>
              <a:t>Macy McMillan</a:t>
            </a:r>
            <a:r>
              <a:rPr lang="is-IS" sz="1350" b="1" dirty="0">
                <a:solidFill>
                  <a:srgbClr val="5F5E5A"/>
                </a:solidFill>
                <a:latin typeface="Raleway"/>
              </a:rPr>
              <a:t>….</a:t>
            </a:r>
            <a:endParaRPr lang="en-US" sz="1350" b="1" dirty="0">
              <a:solidFill>
                <a:srgbClr val="5F5E5A"/>
              </a:solidFill>
              <a:latin typeface="Raleway"/>
            </a:endParaRPr>
          </a:p>
          <a:p>
            <a:pPr>
              <a:lnSpc>
                <a:spcPts val="1979"/>
              </a:lnSpc>
            </a:pPr>
            <a:r>
              <a:rPr lang="en-US" sz="1350" b="1" dirty="0">
                <a:solidFill>
                  <a:srgbClr val="5F5E5A"/>
                </a:solidFill>
                <a:latin typeface="Raleway"/>
              </a:rPr>
              <a:t>Call #: FIC GRE</a:t>
            </a:r>
          </a:p>
          <a:p>
            <a:pPr>
              <a:lnSpc>
                <a:spcPts val="1979"/>
              </a:lnSpc>
            </a:pPr>
            <a:r>
              <a:rPr lang="en-US" sz="1350" b="1" dirty="0">
                <a:solidFill>
                  <a:srgbClr val="5F5E5A"/>
                </a:solidFill>
                <a:latin typeface="Raleway"/>
              </a:rPr>
              <a:t>Realistic Fiction</a:t>
            </a:r>
          </a:p>
        </p:txBody>
      </p:sp>
      <p:sp>
        <p:nvSpPr>
          <p:cNvPr id="31" name="TextBox 9"/>
          <p:cNvSpPr txBox="1"/>
          <p:nvPr/>
        </p:nvSpPr>
        <p:spPr>
          <a:xfrm rot="-5400000">
            <a:off x="5597805" y="8766258"/>
            <a:ext cx="1669596" cy="747833"/>
          </a:xfrm>
          <a:prstGeom prst="rect">
            <a:avLst/>
          </a:prstGeom>
        </p:spPr>
        <p:txBody>
          <a:bodyPr lIns="0" tIns="0" rIns="0" bIns="0" rtlCol="0" anchor="t">
            <a:spAutoFit/>
          </a:bodyPr>
          <a:lstStyle/>
          <a:p>
            <a:pPr>
              <a:lnSpc>
                <a:spcPts val="1979"/>
              </a:lnSpc>
            </a:pPr>
            <a:r>
              <a:rPr lang="en-US" sz="1350" b="1" dirty="0">
                <a:solidFill>
                  <a:srgbClr val="5F5E5A"/>
                </a:solidFill>
                <a:latin typeface="Raleway"/>
              </a:rPr>
              <a:t>Macy McMillan</a:t>
            </a:r>
            <a:r>
              <a:rPr lang="is-IS" sz="1350" b="1" dirty="0">
                <a:solidFill>
                  <a:srgbClr val="5F5E5A"/>
                </a:solidFill>
                <a:latin typeface="Raleway"/>
              </a:rPr>
              <a:t>….</a:t>
            </a:r>
            <a:endParaRPr lang="en-US" sz="1350" b="1" dirty="0">
              <a:solidFill>
                <a:srgbClr val="5F5E5A"/>
              </a:solidFill>
              <a:latin typeface="Raleway"/>
            </a:endParaRPr>
          </a:p>
          <a:p>
            <a:pPr>
              <a:lnSpc>
                <a:spcPts val="1979"/>
              </a:lnSpc>
            </a:pPr>
            <a:r>
              <a:rPr lang="en-US" sz="1350" b="1" dirty="0">
                <a:solidFill>
                  <a:srgbClr val="5F5E5A"/>
                </a:solidFill>
                <a:latin typeface="Raleway"/>
              </a:rPr>
              <a:t>Call #: FIC GRE</a:t>
            </a:r>
          </a:p>
          <a:p>
            <a:pPr>
              <a:lnSpc>
                <a:spcPts val="1979"/>
              </a:lnSpc>
            </a:pPr>
            <a:r>
              <a:rPr lang="en-US" sz="1350" b="1" dirty="0">
                <a:solidFill>
                  <a:srgbClr val="5F5E5A"/>
                </a:solidFill>
                <a:latin typeface="Raleway"/>
              </a:rPr>
              <a:t>Realistic Fiction</a:t>
            </a:r>
          </a:p>
        </p:txBody>
      </p:sp>
      <p:sp>
        <p:nvSpPr>
          <p:cNvPr id="32" name="TextBox 10"/>
          <p:cNvSpPr txBox="1"/>
          <p:nvPr/>
        </p:nvSpPr>
        <p:spPr>
          <a:xfrm rot="-5400000">
            <a:off x="6474263" y="8766258"/>
            <a:ext cx="1669596" cy="747833"/>
          </a:xfrm>
          <a:prstGeom prst="rect">
            <a:avLst/>
          </a:prstGeom>
        </p:spPr>
        <p:txBody>
          <a:bodyPr lIns="0" tIns="0" rIns="0" bIns="0" rtlCol="0" anchor="t">
            <a:spAutoFit/>
          </a:bodyPr>
          <a:lstStyle/>
          <a:p>
            <a:pPr>
              <a:lnSpc>
                <a:spcPts val="1979"/>
              </a:lnSpc>
            </a:pPr>
            <a:r>
              <a:rPr lang="en-US" sz="1350" b="1" dirty="0">
                <a:solidFill>
                  <a:srgbClr val="5F5E5A"/>
                </a:solidFill>
                <a:latin typeface="Raleway"/>
              </a:rPr>
              <a:t>Macy McMillan</a:t>
            </a:r>
            <a:r>
              <a:rPr lang="is-IS" sz="1350" b="1" dirty="0">
                <a:solidFill>
                  <a:srgbClr val="5F5E5A"/>
                </a:solidFill>
                <a:latin typeface="Raleway"/>
              </a:rPr>
              <a:t>….</a:t>
            </a:r>
            <a:endParaRPr lang="en-US" sz="1350" b="1" dirty="0">
              <a:solidFill>
                <a:srgbClr val="5F5E5A"/>
              </a:solidFill>
              <a:latin typeface="Raleway"/>
            </a:endParaRPr>
          </a:p>
          <a:p>
            <a:pPr>
              <a:lnSpc>
                <a:spcPts val="1979"/>
              </a:lnSpc>
            </a:pPr>
            <a:r>
              <a:rPr lang="en-US" sz="1350" b="1" dirty="0">
                <a:solidFill>
                  <a:srgbClr val="5F5E5A"/>
                </a:solidFill>
                <a:latin typeface="Raleway"/>
              </a:rPr>
              <a:t>Call #: FIC GRE</a:t>
            </a:r>
          </a:p>
          <a:p>
            <a:pPr>
              <a:lnSpc>
                <a:spcPts val="1979"/>
              </a:lnSpc>
            </a:pPr>
            <a:r>
              <a:rPr lang="en-US" sz="1350" b="1" dirty="0">
                <a:solidFill>
                  <a:srgbClr val="5F5E5A"/>
                </a:solidFill>
                <a:latin typeface="Raleway"/>
              </a:rPr>
              <a:t>Realistic Fiction</a:t>
            </a:r>
          </a:p>
        </p:txBody>
      </p:sp>
      <p:sp>
        <p:nvSpPr>
          <p:cNvPr id="33" name="TextBox 11"/>
          <p:cNvSpPr txBox="1"/>
          <p:nvPr/>
        </p:nvSpPr>
        <p:spPr>
          <a:xfrm rot="-5400000">
            <a:off x="377318" y="8766258"/>
            <a:ext cx="1669597" cy="747833"/>
          </a:xfrm>
          <a:prstGeom prst="rect">
            <a:avLst/>
          </a:prstGeom>
        </p:spPr>
        <p:txBody>
          <a:bodyPr lIns="0" tIns="0" rIns="0" bIns="0" rtlCol="0" anchor="t">
            <a:spAutoFit/>
          </a:bodyPr>
          <a:lstStyle/>
          <a:p>
            <a:pPr>
              <a:lnSpc>
                <a:spcPts val="1979"/>
              </a:lnSpc>
            </a:pPr>
            <a:r>
              <a:rPr lang="en-US" sz="1350" b="1" dirty="0">
                <a:solidFill>
                  <a:srgbClr val="5F5E5A"/>
                </a:solidFill>
                <a:latin typeface="Raleway"/>
              </a:rPr>
              <a:t>Macy McMillan</a:t>
            </a:r>
            <a:r>
              <a:rPr lang="is-IS" sz="1350" b="1" dirty="0">
                <a:solidFill>
                  <a:srgbClr val="5F5E5A"/>
                </a:solidFill>
                <a:latin typeface="Raleway"/>
              </a:rPr>
              <a:t>….</a:t>
            </a:r>
            <a:endParaRPr lang="en-US" sz="1350" b="1" dirty="0">
              <a:solidFill>
                <a:srgbClr val="5F5E5A"/>
              </a:solidFill>
              <a:latin typeface="Raleway"/>
            </a:endParaRPr>
          </a:p>
          <a:p>
            <a:pPr>
              <a:lnSpc>
                <a:spcPts val="1979"/>
              </a:lnSpc>
            </a:pPr>
            <a:r>
              <a:rPr lang="en-US" sz="1350" b="1" dirty="0">
                <a:solidFill>
                  <a:srgbClr val="5F5E5A"/>
                </a:solidFill>
                <a:latin typeface="Raleway"/>
              </a:rPr>
              <a:t>Call #: FIC GRE</a:t>
            </a:r>
          </a:p>
          <a:p>
            <a:pPr>
              <a:lnSpc>
                <a:spcPts val="1979"/>
              </a:lnSpc>
            </a:pPr>
            <a:r>
              <a:rPr lang="en-US" sz="1350" b="1" dirty="0">
                <a:solidFill>
                  <a:srgbClr val="5F5E5A"/>
                </a:solidFill>
                <a:latin typeface="Raleway"/>
              </a:rPr>
              <a:t>Realistic Fiction</a:t>
            </a:r>
          </a:p>
        </p:txBody>
      </p:sp>
      <p:sp>
        <p:nvSpPr>
          <p:cNvPr id="34" name="TextBox 33"/>
          <p:cNvSpPr txBox="1"/>
          <p:nvPr/>
        </p:nvSpPr>
        <p:spPr>
          <a:xfrm>
            <a:off x="443066" y="9336505"/>
            <a:ext cx="184731" cy="369332"/>
          </a:xfrm>
          <a:prstGeom prst="rect">
            <a:avLst/>
          </a:prstGeom>
          <a:noFill/>
        </p:spPr>
        <p:txBody>
          <a:bodyPr wrap="none" rtlCol="0">
            <a:spAutoFit/>
          </a:bodyPr>
          <a:lstStyle/>
          <a:p>
            <a:endParaRPr lang="en-US"/>
          </a:p>
        </p:txBody>
      </p:sp>
      <p:pic>
        <p:nvPicPr>
          <p:cNvPr id="35" name="Picture 8" descr="elated image"/>
          <p:cNvPicPr>
            <a:picLocks noChangeAspect="1" noChangeArrowheads="1"/>
          </p:cNvPicPr>
          <p:nvPr/>
        </p:nvPicPr>
        <p:blipFill>
          <a:blip r:embed="rId4">
            <a:alphaModFix amt="70000"/>
            <a:extLst>
              <a:ext uri="{28A0092B-C50C-407E-A947-70E740481C1C}">
                <a14:useLocalDpi xmlns:a14="http://schemas.microsoft.com/office/drawing/2010/main" val="0"/>
              </a:ext>
            </a:extLst>
          </a:blip>
          <a:srcRect/>
          <a:stretch>
            <a:fillRect/>
          </a:stretch>
        </p:blipFill>
        <p:spPr bwMode="auto">
          <a:xfrm rot="20604345">
            <a:off x="127491" y="117022"/>
            <a:ext cx="1000612" cy="80049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descr="elated image"/>
          <p:cNvPicPr>
            <a:picLocks noChangeAspect="1" noChangeArrowheads="1"/>
          </p:cNvPicPr>
          <p:nvPr/>
        </p:nvPicPr>
        <p:blipFill>
          <a:blip r:embed="rId4">
            <a:alphaModFix amt="70000"/>
            <a:extLst>
              <a:ext uri="{28A0092B-C50C-407E-A947-70E740481C1C}">
                <a14:useLocalDpi xmlns:a14="http://schemas.microsoft.com/office/drawing/2010/main" val="0"/>
              </a:ext>
            </a:extLst>
          </a:blip>
          <a:srcRect/>
          <a:stretch>
            <a:fillRect/>
          </a:stretch>
        </p:blipFill>
        <p:spPr bwMode="auto">
          <a:xfrm rot="1097033">
            <a:off x="6622156" y="129558"/>
            <a:ext cx="1000612" cy="800490"/>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13"/>
          <p:cNvGrpSpPr/>
          <p:nvPr/>
        </p:nvGrpSpPr>
        <p:grpSpPr>
          <a:xfrm rot="5400000">
            <a:off x="3171007" y="2813620"/>
            <a:ext cx="1527689" cy="8601451"/>
            <a:chOff x="0" y="0"/>
            <a:chExt cx="2387525" cy="14328175"/>
          </a:xfrm>
        </p:grpSpPr>
        <p:sp>
          <p:nvSpPr>
            <p:cNvPr id="37" name="Freeform 14"/>
            <p:cNvSpPr/>
            <p:nvPr/>
          </p:nvSpPr>
          <p:spPr>
            <a:xfrm>
              <a:off x="0" y="0"/>
              <a:ext cx="2387525" cy="14328175"/>
            </a:xfrm>
            <a:custGeom>
              <a:avLst/>
              <a:gdLst/>
              <a:ahLst/>
              <a:cxnLst/>
              <a:rect l="l" t="t" r="r" b="b"/>
              <a:pathLst>
                <a:path w="2387525" h="14328175">
                  <a:moveTo>
                    <a:pt x="60960" y="435610"/>
                  </a:moveTo>
                  <a:lnTo>
                    <a:pt x="142240" y="354330"/>
                  </a:lnTo>
                  <a:lnTo>
                    <a:pt x="142240" y="615950"/>
                  </a:lnTo>
                  <a:lnTo>
                    <a:pt x="158750" y="615950"/>
                  </a:lnTo>
                  <a:lnTo>
                    <a:pt x="158750" y="339090"/>
                  </a:lnTo>
                  <a:lnTo>
                    <a:pt x="340360" y="157480"/>
                  </a:lnTo>
                  <a:lnTo>
                    <a:pt x="643175" y="157480"/>
                  </a:lnTo>
                  <a:lnTo>
                    <a:pt x="643175" y="140970"/>
                  </a:lnTo>
                  <a:lnTo>
                    <a:pt x="355600" y="140970"/>
                  </a:lnTo>
                  <a:lnTo>
                    <a:pt x="435610" y="60960"/>
                  </a:lnTo>
                  <a:lnTo>
                    <a:pt x="643175" y="60960"/>
                  </a:lnTo>
                  <a:lnTo>
                    <a:pt x="643175" y="0"/>
                  </a:lnTo>
                  <a:lnTo>
                    <a:pt x="0" y="0"/>
                  </a:lnTo>
                  <a:lnTo>
                    <a:pt x="0" y="615950"/>
                  </a:lnTo>
                  <a:lnTo>
                    <a:pt x="60960" y="615950"/>
                  </a:lnTo>
                  <a:lnTo>
                    <a:pt x="60960" y="435610"/>
                  </a:lnTo>
                  <a:close/>
                  <a:moveTo>
                    <a:pt x="0" y="615950"/>
                  </a:moveTo>
                  <a:lnTo>
                    <a:pt x="60960" y="615950"/>
                  </a:lnTo>
                  <a:lnTo>
                    <a:pt x="60960" y="13700795"/>
                  </a:lnTo>
                  <a:lnTo>
                    <a:pt x="0" y="13700795"/>
                  </a:lnTo>
                  <a:lnTo>
                    <a:pt x="0" y="615950"/>
                  </a:lnTo>
                  <a:close/>
                  <a:moveTo>
                    <a:pt x="142240" y="615950"/>
                  </a:moveTo>
                  <a:lnTo>
                    <a:pt x="158750" y="615950"/>
                  </a:lnTo>
                  <a:lnTo>
                    <a:pt x="158750" y="13700795"/>
                  </a:lnTo>
                  <a:lnTo>
                    <a:pt x="142240" y="13700795"/>
                  </a:lnTo>
                  <a:lnTo>
                    <a:pt x="142240" y="615950"/>
                  </a:lnTo>
                  <a:close/>
                  <a:moveTo>
                    <a:pt x="435610" y="14267214"/>
                  </a:moveTo>
                  <a:lnTo>
                    <a:pt x="355600" y="14187205"/>
                  </a:lnTo>
                  <a:lnTo>
                    <a:pt x="643175" y="14187205"/>
                  </a:lnTo>
                  <a:lnTo>
                    <a:pt x="643175" y="14170695"/>
                  </a:lnTo>
                  <a:lnTo>
                    <a:pt x="339090" y="14170695"/>
                  </a:lnTo>
                  <a:lnTo>
                    <a:pt x="158750" y="13990355"/>
                  </a:lnTo>
                  <a:lnTo>
                    <a:pt x="158750" y="13700795"/>
                  </a:lnTo>
                  <a:lnTo>
                    <a:pt x="142240" y="13700795"/>
                  </a:lnTo>
                  <a:lnTo>
                    <a:pt x="142240" y="13973845"/>
                  </a:lnTo>
                  <a:lnTo>
                    <a:pt x="60960" y="13892566"/>
                  </a:lnTo>
                  <a:lnTo>
                    <a:pt x="60960" y="13700795"/>
                  </a:lnTo>
                  <a:lnTo>
                    <a:pt x="0" y="13700795"/>
                  </a:lnTo>
                  <a:lnTo>
                    <a:pt x="0" y="14328175"/>
                  </a:lnTo>
                  <a:lnTo>
                    <a:pt x="643175" y="14328175"/>
                  </a:lnTo>
                  <a:lnTo>
                    <a:pt x="643175" y="14267216"/>
                  </a:lnTo>
                  <a:lnTo>
                    <a:pt x="435610" y="14267216"/>
                  </a:lnTo>
                  <a:close/>
                  <a:moveTo>
                    <a:pt x="643175" y="14267214"/>
                  </a:moveTo>
                  <a:lnTo>
                    <a:pt x="1779195" y="14267214"/>
                  </a:lnTo>
                  <a:lnTo>
                    <a:pt x="1779195" y="14328175"/>
                  </a:lnTo>
                  <a:lnTo>
                    <a:pt x="643175" y="14328175"/>
                  </a:lnTo>
                  <a:lnTo>
                    <a:pt x="643175" y="14267214"/>
                  </a:lnTo>
                  <a:close/>
                  <a:moveTo>
                    <a:pt x="643175" y="14170695"/>
                  </a:moveTo>
                  <a:lnTo>
                    <a:pt x="1779195" y="14170695"/>
                  </a:lnTo>
                  <a:lnTo>
                    <a:pt x="1779195" y="14187205"/>
                  </a:lnTo>
                  <a:lnTo>
                    <a:pt x="643175" y="14187205"/>
                  </a:lnTo>
                  <a:lnTo>
                    <a:pt x="643175" y="14170695"/>
                  </a:lnTo>
                  <a:close/>
                  <a:moveTo>
                    <a:pt x="2387525" y="13700795"/>
                  </a:moveTo>
                  <a:lnTo>
                    <a:pt x="2326565" y="13700795"/>
                  </a:lnTo>
                  <a:lnTo>
                    <a:pt x="2326565" y="13892564"/>
                  </a:lnTo>
                  <a:lnTo>
                    <a:pt x="2246555" y="13972575"/>
                  </a:lnTo>
                  <a:lnTo>
                    <a:pt x="2246555" y="13700795"/>
                  </a:lnTo>
                  <a:lnTo>
                    <a:pt x="2230045" y="13700795"/>
                  </a:lnTo>
                  <a:lnTo>
                    <a:pt x="2230045" y="13987814"/>
                  </a:lnTo>
                  <a:lnTo>
                    <a:pt x="2047165" y="14170695"/>
                  </a:lnTo>
                  <a:lnTo>
                    <a:pt x="1776655" y="14170695"/>
                  </a:lnTo>
                  <a:lnTo>
                    <a:pt x="1776655" y="14187205"/>
                  </a:lnTo>
                  <a:lnTo>
                    <a:pt x="2030655" y="14187205"/>
                  </a:lnTo>
                  <a:lnTo>
                    <a:pt x="1950645" y="14267214"/>
                  </a:lnTo>
                  <a:lnTo>
                    <a:pt x="1776655" y="14267214"/>
                  </a:lnTo>
                  <a:lnTo>
                    <a:pt x="1776655" y="14328175"/>
                  </a:lnTo>
                  <a:lnTo>
                    <a:pt x="2386255" y="14328175"/>
                  </a:lnTo>
                  <a:lnTo>
                    <a:pt x="2387525" y="13700795"/>
                  </a:lnTo>
                  <a:close/>
                  <a:moveTo>
                    <a:pt x="2231315" y="615950"/>
                  </a:moveTo>
                  <a:lnTo>
                    <a:pt x="2247825" y="615950"/>
                  </a:lnTo>
                  <a:lnTo>
                    <a:pt x="2247825" y="13700795"/>
                  </a:lnTo>
                  <a:lnTo>
                    <a:pt x="2231315" y="13700795"/>
                  </a:lnTo>
                  <a:lnTo>
                    <a:pt x="2231315" y="615950"/>
                  </a:lnTo>
                  <a:close/>
                  <a:moveTo>
                    <a:pt x="2326565" y="615950"/>
                  </a:moveTo>
                  <a:lnTo>
                    <a:pt x="2387525" y="615950"/>
                  </a:lnTo>
                  <a:lnTo>
                    <a:pt x="2387525" y="13700795"/>
                  </a:lnTo>
                  <a:lnTo>
                    <a:pt x="2326565" y="13700795"/>
                  </a:lnTo>
                  <a:lnTo>
                    <a:pt x="2326565" y="615950"/>
                  </a:lnTo>
                  <a:close/>
                  <a:moveTo>
                    <a:pt x="1951915" y="60960"/>
                  </a:moveTo>
                  <a:lnTo>
                    <a:pt x="2031925" y="140970"/>
                  </a:lnTo>
                  <a:lnTo>
                    <a:pt x="1777925" y="140970"/>
                  </a:lnTo>
                  <a:lnTo>
                    <a:pt x="1777925" y="157480"/>
                  </a:lnTo>
                  <a:lnTo>
                    <a:pt x="2047165" y="157480"/>
                  </a:lnTo>
                  <a:lnTo>
                    <a:pt x="2230045" y="340360"/>
                  </a:lnTo>
                  <a:lnTo>
                    <a:pt x="2230045" y="615950"/>
                  </a:lnTo>
                  <a:lnTo>
                    <a:pt x="2246555" y="615950"/>
                  </a:lnTo>
                  <a:lnTo>
                    <a:pt x="2246555" y="356870"/>
                  </a:lnTo>
                  <a:lnTo>
                    <a:pt x="2326565" y="436880"/>
                  </a:lnTo>
                  <a:lnTo>
                    <a:pt x="2326565" y="617220"/>
                  </a:lnTo>
                  <a:lnTo>
                    <a:pt x="2387525" y="617220"/>
                  </a:lnTo>
                  <a:lnTo>
                    <a:pt x="2387525" y="0"/>
                  </a:lnTo>
                  <a:lnTo>
                    <a:pt x="1777925" y="0"/>
                  </a:lnTo>
                  <a:lnTo>
                    <a:pt x="1777925" y="60960"/>
                  </a:lnTo>
                  <a:lnTo>
                    <a:pt x="1951915" y="60960"/>
                  </a:lnTo>
                  <a:close/>
                  <a:moveTo>
                    <a:pt x="643175" y="140970"/>
                  </a:moveTo>
                  <a:lnTo>
                    <a:pt x="1779195" y="140970"/>
                  </a:lnTo>
                  <a:lnTo>
                    <a:pt x="1779195" y="157480"/>
                  </a:lnTo>
                  <a:lnTo>
                    <a:pt x="643175" y="157480"/>
                  </a:lnTo>
                  <a:lnTo>
                    <a:pt x="643175" y="140970"/>
                  </a:lnTo>
                  <a:close/>
                  <a:moveTo>
                    <a:pt x="643175" y="0"/>
                  </a:moveTo>
                  <a:lnTo>
                    <a:pt x="1779195" y="0"/>
                  </a:lnTo>
                  <a:lnTo>
                    <a:pt x="1779195" y="60960"/>
                  </a:lnTo>
                  <a:lnTo>
                    <a:pt x="643175" y="60960"/>
                  </a:lnTo>
                  <a:lnTo>
                    <a:pt x="643175" y="0"/>
                  </a:lnTo>
                  <a:close/>
                </a:path>
              </a:pathLst>
            </a:custGeom>
            <a:solidFill>
              <a:srgbClr val="EFF0F2"/>
            </a:solidFill>
          </p:spPr>
        </p:sp>
      </p:grpSp>
      <p:sp>
        <p:nvSpPr>
          <p:cNvPr id="38" name="TextBox 15"/>
          <p:cNvSpPr txBox="1"/>
          <p:nvPr/>
        </p:nvSpPr>
        <p:spPr>
          <a:xfrm>
            <a:off x="1822904" y="6705600"/>
            <a:ext cx="5416096" cy="846386"/>
          </a:xfrm>
          <a:prstGeom prst="rect">
            <a:avLst/>
          </a:prstGeom>
        </p:spPr>
        <p:txBody>
          <a:bodyPr wrap="square" lIns="0" tIns="0" rIns="0" bIns="0" rtlCol="0" anchor="t">
            <a:spAutoFit/>
          </a:bodyPr>
          <a:lstStyle/>
          <a:p>
            <a:pPr algn="ctr">
              <a:lnSpc>
                <a:spcPts val="2240"/>
              </a:lnSpc>
            </a:pPr>
            <a:r>
              <a:rPr lang="en-US" sz="1600" b="1" dirty="0">
                <a:solidFill>
                  <a:srgbClr val="5F5E5A"/>
                </a:solidFill>
                <a:latin typeface="Drukaatie Burti"/>
              </a:rPr>
              <a:t>A Virginia Readers' Choice (VRC) selection. To participate in Virginia Readers' Choice read at least four of the ten books on the VRC book list. Visit the library for more information</a:t>
            </a:r>
          </a:p>
        </p:txBody>
      </p:sp>
      <p:pic>
        <p:nvPicPr>
          <p:cNvPr id="39" name="Picture 21"/>
          <p:cNvPicPr>
            <a:picLocks noChangeAspect="1"/>
          </p:cNvPicPr>
          <p:nvPr/>
        </p:nvPicPr>
        <p:blipFill>
          <a:blip r:embed="rId5"/>
          <a:srcRect/>
          <a:stretch>
            <a:fillRect/>
          </a:stretch>
        </p:blipFill>
        <p:spPr>
          <a:xfrm>
            <a:off x="457200" y="6512284"/>
            <a:ext cx="1023267" cy="1183916"/>
          </a:xfrm>
          <a:prstGeom prst="rect">
            <a:avLst/>
          </a:prstGeom>
        </p:spPr>
      </p:pic>
    </p:spTree>
    <p:extLst>
      <p:ext uri="{BB962C8B-B14F-4D97-AF65-F5344CB8AC3E}">
        <p14:creationId xmlns:p14="http://schemas.microsoft.com/office/powerpoint/2010/main" val="82841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74726" y="106201"/>
            <a:ext cx="6822948" cy="1102866"/>
          </a:xfrm>
          <a:prstGeom prst="rect">
            <a:avLst/>
          </a:prstGeom>
        </p:spPr>
        <p:txBody>
          <a:bodyPr wrap="square" lIns="0" tIns="0" rIns="0" bIns="0" rtlCol="0" anchor="t">
            <a:spAutoFit/>
          </a:bodyPr>
          <a:lstStyle/>
          <a:p>
            <a:pPr algn="ctr">
              <a:lnSpc>
                <a:spcPts val="4333"/>
              </a:lnSpc>
            </a:pPr>
            <a:r>
              <a:rPr lang="en-US" sz="4000" dirty="0">
                <a:solidFill>
                  <a:srgbClr val="5F5E5A"/>
                </a:solidFill>
                <a:latin typeface="Drukaatie Burti"/>
              </a:rPr>
              <a:t>VRC Selection</a:t>
            </a:r>
          </a:p>
          <a:p>
            <a:pPr algn="ctr">
              <a:lnSpc>
                <a:spcPts val="4333"/>
              </a:lnSpc>
            </a:pPr>
            <a:r>
              <a:rPr lang="en-US" sz="3200" dirty="0">
                <a:solidFill>
                  <a:srgbClr val="5F5E5A"/>
                </a:solidFill>
                <a:latin typeface="Drukaatie Burti"/>
              </a:rPr>
              <a:t>YOUR NEXT GREAT READ!!</a:t>
            </a:r>
          </a:p>
        </p:txBody>
      </p:sp>
      <p:sp>
        <p:nvSpPr>
          <p:cNvPr id="3" name="TextBox 3"/>
          <p:cNvSpPr txBox="1"/>
          <p:nvPr/>
        </p:nvSpPr>
        <p:spPr>
          <a:xfrm rot="-5400000">
            <a:off x="-434753" y="8755454"/>
            <a:ext cx="1669596" cy="769441"/>
          </a:xfrm>
          <a:prstGeom prst="rect">
            <a:avLst/>
          </a:prstGeom>
        </p:spPr>
        <p:txBody>
          <a:bodyPr lIns="0" tIns="0" rIns="0" bIns="0" rtlCol="0" anchor="t">
            <a:spAutoFit/>
          </a:bodyPr>
          <a:lstStyle/>
          <a:p>
            <a:pPr>
              <a:lnSpc>
                <a:spcPts val="1979"/>
              </a:lnSpc>
            </a:pPr>
            <a:r>
              <a:rPr lang="en-US" sz="1350" b="1" dirty="0" smtClean="0">
                <a:solidFill>
                  <a:srgbClr val="5F5E5A"/>
                </a:solidFill>
                <a:latin typeface="Raleway"/>
              </a:rPr>
              <a:t>Insignificant Events</a:t>
            </a:r>
            <a:r>
              <a:rPr lang="is-IS" sz="1350" b="1" dirty="0" smtClean="0">
                <a:solidFill>
                  <a:srgbClr val="5F5E5A"/>
                </a:solidFill>
                <a:latin typeface="Raleway"/>
              </a:rPr>
              <a:t>…</a:t>
            </a:r>
            <a:endParaRPr lang="en-US" sz="1350" b="1" dirty="0" smtClean="0">
              <a:solidFill>
                <a:srgbClr val="5F5E5A"/>
              </a:solidFill>
              <a:latin typeface="Raleway"/>
            </a:endParaRPr>
          </a:p>
          <a:p>
            <a:pPr>
              <a:lnSpc>
                <a:spcPts val="1979"/>
              </a:lnSpc>
            </a:pPr>
            <a:r>
              <a:rPr lang="en-US" sz="1350" b="1" dirty="0" smtClean="0">
                <a:solidFill>
                  <a:srgbClr val="5F5E5A"/>
                </a:solidFill>
                <a:latin typeface="Raleway"/>
              </a:rPr>
              <a:t>Call </a:t>
            </a:r>
            <a:r>
              <a:rPr lang="en-US" sz="1350" b="1" dirty="0">
                <a:solidFill>
                  <a:srgbClr val="5F5E5A"/>
                </a:solidFill>
                <a:latin typeface="Raleway"/>
              </a:rPr>
              <a:t>#: </a:t>
            </a:r>
            <a:r>
              <a:rPr lang="en-US" sz="1350" b="1" dirty="0" smtClean="0">
                <a:solidFill>
                  <a:srgbClr val="5F5E5A"/>
                </a:solidFill>
                <a:latin typeface="Raleway"/>
              </a:rPr>
              <a:t>FIC BOW</a:t>
            </a:r>
            <a:endParaRPr lang="en-US" sz="1350" b="1" dirty="0">
              <a:solidFill>
                <a:srgbClr val="5F5E5A"/>
              </a:solidFill>
              <a:latin typeface="Raleway"/>
            </a:endParaRPr>
          </a:p>
          <a:p>
            <a:pPr algn="l">
              <a:lnSpc>
                <a:spcPts val="1979"/>
              </a:lnSpc>
            </a:pPr>
            <a:r>
              <a:rPr lang="en-US" sz="1350" b="1" dirty="0" smtClean="0">
                <a:solidFill>
                  <a:srgbClr val="5F5E5A"/>
                </a:solidFill>
                <a:latin typeface="Raleway"/>
              </a:rPr>
              <a:t>Realistic Fiction</a:t>
            </a:r>
            <a:endParaRPr lang="en-US" sz="1350" b="1" dirty="0">
              <a:solidFill>
                <a:srgbClr val="5F5E5A"/>
              </a:solidFill>
              <a:latin typeface="Raleway"/>
            </a:endParaRPr>
          </a:p>
        </p:txBody>
      </p:sp>
      <p:sp>
        <p:nvSpPr>
          <p:cNvPr id="4" name="TextBox 4"/>
          <p:cNvSpPr txBox="1"/>
          <p:nvPr/>
        </p:nvSpPr>
        <p:spPr>
          <a:xfrm rot="-5400000">
            <a:off x="1215519" y="8766258"/>
            <a:ext cx="1669596" cy="747833"/>
          </a:xfrm>
          <a:prstGeom prst="rect">
            <a:avLst/>
          </a:prstGeom>
        </p:spPr>
        <p:txBody>
          <a:bodyPr lIns="0" tIns="0" rIns="0" bIns="0" rtlCol="0" anchor="t">
            <a:spAutoFit/>
          </a:bodyPr>
          <a:lstStyle/>
          <a:p>
            <a:pPr>
              <a:lnSpc>
                <a:spcPts val="1979"/>
              </a:lnSpc>
            </a:pPr>
            <a:r>
              <a:rPr lang="en-US" sz="1350" b="1" dirty="0">
                <a:solidFill>
                  <a:srgbClr val="5F5E5A"/>
                </a:solidFill>
                <a:latin typeface="Raleway"/>
              </a:rPr>
              <a:t>Insignificant Events</a:t>
            </a:r>
            <a:r>
              <a:rPr lang="is-IS" sz="1350" b="1" dirty="0">
                <a:solidFill>
                  <a:srgbClr val="5F5E5A"/>
                </a:solidFill>
                <a:latin typeface="Raleway"/>
              </a:rPr>
              <a:t>…</a:t>
            </a:r>
            <a:endParaRPr lang="en-US" sz="1350" b="1" dirty="0">
              <a:solidFill>
                <a:srgbClr val="5F5E5A"/>
              </a:solidFill>
              <a:latin typeface="Raleway"/>
            </a:endParaRPr>
          </a:p>
          <a:p>
            <a:pPr>
              <a:lnSpc>
                <a:spcPts val="1979"/>
              </a:lnSpc>
            </a:pPr>
            <a:r>
              <a:rPr lang="en-US" sz="1350" b="1" dirty="0">
                <a:solidFill>
                  <a:srgbClr val="5F5E5A"/>
                </a:solidFill>
                <a:latin typeface="Raleway"/>
              </a:rPr>
              <a:t>Call #: FIC </a:t>
            </a:r>
            <a:r>
              <a:rPr lang="en-US" sz="1350" b="1" dirty="0" smtClean="0">
                <a:solidFill>
                  <a:srgbClr val="5F5E5A"/>
                </a:solidFill>
                <a:latin typeface="Raleway"/>
              </a:rPr>
              <a:t>BOW</a:t>
            </a:r>
            <a:endParaRPr lang="en-US" sz="1350" b="1" dirty="0">
              <a:solidFill>
                <a:srgbClr val="5F5E5A"/>
              </a:solidFill>
              <a:latin typeface="Raleway"/>
            </a:endParaRPr>
          </a:p>
          <a:p>
            <a:pPr>
              <a:lnSpc>
                <a:spcPts val="1979"/>
              </a:lnSpc>
            </a:pPr>
            <a:r>
              <a:rPr lang="en-US" sz="1350" b="1" dirty="0">
                <a:solidFill>
                  <a:srgbClr val="5F5E5A"/>
                </a:solidFill>
                <a:latin typeface="Raleway"/>
              </a:rPr>
              <a:t>Realistic Fiction</a:t>
            </a:r>
          </a:p>
        </p:txBody>
      </p:sp>
      <p:sp>
        <p:nvSpPr>
          <p:cNvPr id="5" name="TextBox 5"/>
          <p:cNvSpPr txBox="1"/>
          <p:nvPr/>
        </p:nvSpPr>
        <p:spPr>
          <a:xfrm rot="-5400000">
            <a:off x="2091975" y="8766258"/>
            <a:ext cx="1669596" cy="747833"/>
          </a:xfrm>
          <a:prstGeom prst="rect">
            <a:avLst/>
          </a:prstGeom>
        </p:spPr>
        <p:txBody>
          <a:bodyPr lIns="0" tIns="0" rIns="0" bIns="0" rtlCol="0" anchor="t">
            <a:spAutoFit/>
          </a:bodyPr>
          <a:lstStyle/>
          <a:p>
            <a:pPr>
              <a:lnSpc>
                <a:spcPts val="1979"/>
              </a:lnSpc>
            </a:pPr>
            <a:r>
              <a:rPr lang="en-US" sz="1350" b="1" dirty="0">
                <a:solidFill>
                  <a:srgbClr val="5F5E5A"/>
                </a:solidFill>
                <a:latin typeface="Raleway"/>
              </a:rPr>
              <a:t>Insignificant Events</a:t>
            </a:r>
            <a:r>
              <a:rPr lang="is-IS" sz="1350" b="1" dirty="0">
                <a:solidFill>
                  <a:srgbClr val="5F5E5A"/>
                </a:solidFill>
                <a:latin typeface="Raleway"/>
              </a:rPr>
              <a:t>…</a:t>
            </a:r>
            <a:endParaRPr lang="en-US" sz="1350" b="1" dirty="0">
              <a:solidFill>
                <a:srgbClr val="5F5E5A"/>
              </a:solidFill>
              <a:latin typeface="Raleway"/>
            </a:endParaRPr>
          </a:p>
          <a:p>
            <a:pPr>
              <a:lnSpc>
                <a:spcPts val="1979"/>
              </a:lnSpc>
            </a:pPr>
            <a:r>
              <a:rPr lang="en-US" sz="1350" b="1" dirty="0">
                <a:solidFill>
                  <a:srgbClr val="5F5E5A"/>
                </a:solidFill>
                <a:latin typeface="Raleway"/>
              </a:rPr>
              <a:t>Call #: FIC </a:t>
            </a:r>
            <a:r>
              <a:rPr lang="en-US" sz="1350" b="1" dirty="0" smtClean="0">
                <a:solidFill>
                  <a:srgbClr val="5F5E5A"/>
                </a:solidFill>
                <a:latin typeface="Raleway"/>
              </a:rPr>
              <a:t>BOW</a:t>
            </a:r>
            <a:endParaRPr lang="en-US" sz="1350" b="1" dirty="0">
              <a:solidFill>
                <a:srgbClr val="5F5E5A"/>
              </a:solidFill>
              <a:latin typeface="Raleway"/>
            </a:endParaRPr>
          </a:p>
          <a:p>
            <a:pPr>
              <a:lnSpc>
                <a:spcPts val="1979"/>
              </a:lnSpc>
            </a:pPr>
            <a:r>
              <a:rPr lang="en-US" sz="1350" b="1" dirty="0">
                <a:solidFill>
                  <a:srgbClr val="5F5E5A"/>
                </a:solidFill>
                <a:latin typeface="Raleway"/>
              </a:rPr>
              <a:t>Realistic Fiction</a:t>
            </a:r>
          </a:p>
        </p:txBody>
      </p:sp>
      <p:sp>
        <p:nvSpPr>
          <p:cNvPr id="6" name="TextBox 6"/>
          <p:cNvSpPr txBox="1"/>
          <p:nvPr/>
        </p:nvSpPr>
        <p:spPr>
          <a:xfrm rot="-5400000">
            <a:off x="2968433" y="8766258"/>
            <a:ext cx="1669596" cy="747833"/>
          </a:xfrm>
          <a:prstGeom prst="rect">
            <a:avLst/>
          </a:prstGeom>
        </p:spPr>
        <p:txBody>
          <a:bodyPr lIns="0" tIns="0" rIns="0" bIns="0" rtlCol="0" anchor="t">
            <a:spAutoFit/>
          </a:bodyPr>
          <a:lstStyle/>
          <a:p>
            <a:pPr>
              <a:lnSpc>
                <a:spcPts val="1979"/>
              </a:lnSpc>
            </a:pPr>
            <a:r>
              <a:rPr lang="en-US" sz="1350" b="1" dirty="0">
                <a:solidFill>
                  <a:srgbClr val="5F5E5A"/>
                </a:solidFill>
                <a:latin typeface="Raleway"/>
              </a:rPr>
              <a:t>Insignificant Events</a:t>
            </a:r>
            <a:r>
              <a:rPr lang="is-IS" sz="1350" b="1" dirty="0">
                <a:solidFill>
                  <a:srgbClr val="5F5E5A"/>
                </a:solidFill>
                <a:latin typeface="Raleway"/>
              </a:rPr>
              <a:t>…</a:t>
            </a:r>
            <a:endParaRPr lang="en-US" sz="1350" b="1" dirty="0">
              <a:solidFill>
                <a:srgbClr val="5F5E5A"/>
              </a:solidFill>
              <a:latin typeface="Raleway"/>
            </a:endParaRPr>
          </a:p>
          <a:p>
            <a:pPr>
              <a:lnSpc>
                <a:spcPts val="1979"/>
              </a:lnSpc>
            </a:pPr>
            <a:r>
              <a:rPr lang="en-US" sz="1350" b="1" dirty="0">
                <a:solidFill>
                  <a:srgbClr val="5F5E5A"/>
                </a:solidFill>
                <a:latin typeface="Raleway"/>
              </a:rPr>
              <a:t>Call #: FIC </a:t>
            </a:r>
            <a:r>
              <a:rPr lang="en-US" sz="1350" b="1" dirty="0" smtClean="0">
                <a:solidFill>
                  <a:srgbClr val="5F5E5A"/>
                </a:solidFill>
                <a:latin typeface="Raleway"/>
              </a:rPr>
              <a:t>BOW</a:t>
            </a:r>
            <a:endParaRPr lang="en-US" sz="1350" b="1" dirty="0">
              <a:solidFill>
                <a:srgbClr val="5F5E5A"/>
              </a:solidFill>
              <a:latin typeface="Raleway"/>
            </a:endParaRPr>
          </a:p>
          <a:p>
            <a:pPr>
              <a:lnSpc>
                <a:spcPts val="1979"/>
              </a:lnSpc>
            </a:pPr>
            <a:r>
              <a:rPr lang="en-US" sz="1350" b="1" dirty="0">
                <a:solidFill>
                  <a:srgbClr val="5F5E5A"/>
                </a:solidFill>
                <a:latin typeface="Raleway"/>
              </a:rPr>
              <a:t>Realistic Fiction</a:t>
            </a:r>
          </a:p>
        </p:txBody>
      </p:sp>
      <p:sp>
        <p:nvSpPr>
          <p:cNvPr id="7" name="TextBox 7"/>
          <p:cNvSpPr txBox="1"/>
          <p:nvPr/>
        </p:nvSpPr>
        <p:spPr>
          <a:xfrm rot="-5400000">
            <a:off x="3844891" y="8766258"/>
            <a:ext cx="1669596" cy="747833"/>
          </a:xfrm>
          <a:prstGeom prst="rect">
            <a:avLst/>
          </a:prstGeom>
        </p:spPr>
        <p:txBody>
          <a:bodyPr lIns="0" tIns="0" rIns="0" bIns="0" rtlCol="0" anchor="t">
            <a:spAutoFit/>
          </a:bodyPr>
          <a:lstStyle/>
          <a:p>
            <a:pPr>
              <a:lnSpc>
                <a:spcPts val="1979"/>
              </a:lnSpc>
            </a:pPr>
            <a:r>
              <a:rPr lang="en-US" sz="1350" b="1" dirty="0">
                <a:solidFill>
                  <a:srgbClr val="5F5E5A"/>
                </a:solidFill>
                <a:latin typeface="Raleway"/>
              </a:rPr>
              <a:t>Insignificant Events</a:t>
            </a:r>
            <a:r>
              <a:rPr lang="is-IS" sz="1350" b="1" dirty="0">
                <a:solidFill>
                  <a:srgbClr val="5F5E5A"/>
                </a:solidFill>
                <a:latin typeface="Raleway"/>
              </a:rPr>
              <a:t>…</a:t>
            </a:r>
            <a:endParaRPr lang="en-US" sz="1350" b="1" dirty="0">
              <a:solidFill>
                <a:srgbClr val="5F5E5A"/>
              </a:solidFill>
              <a:latin typeface="Raleway"/>
            </a:endParaRPr>
          </a:p>
          <a:p>
            <a:pPr>
              <a:lnSpc>
                <a:spcPts val="1979"/>
              </a:lnSpc>
            </a:pPr>
            <a:r>
              <a:rPr lang="en-US" sz="1350" b="1" dirty="0">
                <a:solidFill>
                  <a:srgbClr val="5F5E5A"/>
                </a:solidFill>
                <a:latin typeface="Raleway"/>
              </a:rPr>
              <a:t>Call #: FIC </a:t>
            </a:r>
            <a:r>
              <a:rPr lang="en-US" sz="1350" b="1" dirty="0" smtClean="0">
                <a:solidFill>
                  <a:srgbClr val="5F5E5A"/>
                </a:solidFill>
                <a:latin typeface="Raleway"/>
              </a:rPr>
              <a:t>BOW</a:t>
            </a:r>
            <a:endParaRPr lang="en-US" sz="1350" b="1" dirty="0">
              <a:solidFill>
                <a:srgbClr val="5F5E5A"/>
              </a:solidFill>
              <a:latin typeface="Raleway"/>
            </a:endParaRPr>
          </a:p>
          <a:p>
            <a:pPr>
              <a:lnSpc>
                <a:spcPts val="1979"/>
              </a:lnSpc>
            </a:pPr>
            <a:r>
              <a:rPr lang="en-US" sz="1350" b="1" dirty="0">
                <a:solidFill>
                  <a:srgbClr val="5F5E5A"/>
                </a:solidFill>
                <a:latin typeface="Raleway"/>
              </a:rPr>
              <a:t>Realistic Fiction</a:t>
            </a:r>
          </a:p>
        </p:txBody>
      </p:sp>
      <p:sp>
        <p:nvSpPr>
          <p:cNvPr id="8" name="TextBox 8"/>
          <p:cNvSpPr txBox="1"/>
          <p:nvPr/>
        </p:nvSpPr>
        <p:spPr>
          <a:xfrm rot="-5400000">
            <a:off x="4721347" y="8766258"/>
            <a:ext cx="1669596" cy="747833"/>
          </a:xfrm>
          <a:prstGeom prst="rect">
            <a:avLst/>
          </a:prstGeom>
        </p:spPr>
        <p:txBody>
          <a:bodyPr lIns="0" tIns="0" rIns="0" bIns="0" rtlCol="0" anchor="t">
            <a:spAutoFit/>
          </a:bodyPr>
          <a:lstStyle/>
          <a:p>
            <a:pPr>
              <a:lnSpc>
                <a:spcPts val="1979"/>
              </a:lnSpc>
            </a:pPr>
            <a:r>
              <a:rPr lang="en-US" sz="1350" b="1" dirty="0">
                <a:solidFill>
                  <a:srgbClr val="5F5E5A"/>
                </a:solidFill>
                <a:latin typeface="Raleway"/>
              </a:rPr>
              <a:t>Insignificant Events</a:t>
            </a:r>
            <a:r>
              <a:rPr lang="is-IS" sz="1350" b="1" dirty="0">
                <a:solidFill>
                  <a:srgbClr val="5F5E5A"/>
                </a:solidFill>
                <a:latin typeface="Raleway"/>
              </a:rPr>
              <a:t>…</a:t>
            </a:r>
            <a:endParaRPr lang="en-US" sz="1350" b="1" dirty="0">
              <a:solidFill>
                <a:srgbClr val="5F5E5A"/>
              </a:solidFill>
              <a:latin typeface="Raleway"/>
            </a:endParaRPr>
          </a:p>
          <a:p>
            <a:pPr>
              <a:lnSpc>
                <a:spcPts val="1979"/>
              </a:lnSpc>
            </a:pPr>
            <a:r>
              <a:rPr lang="en-US" sz="1350" b="1" dirty="0">
                <a:solidFill>
                  <a:srgbClr val="5F5E5A"/>
                </a:solidFill>
                <a:latin typeface="Raleway"/>
              </a:rPr>
              <a:t>Call #: FIC </a:t>
            </a:r>
            <a:r>
              <a:rPr lang="en-US" sz="1350" b="1" dirty="0" smtClean="0">
                <a:solidFill>
                  <a:srgbClr val="5F5E5A"/>
                </a:solidFill>
                <a:latin typeface="Raleway"/>
              </a:rPr>
              <a:t>BOW</a:t>
            </a:r>
            <a:endParaRPr lang="en-US" sz="1350" b="1" dirty="0">
              <a:solidFill>
                <a:srgbClr val="5F5E5A"/>
              </a:solidFill>
              <a:latin typeface="Raleway"/>
            </a:endParaRPr>
          </a:p>
          <a:p>
            <a:pPr>
              <a:lnSpc>
                <a:spcPts val="1979"/>
              </a:lnSpc>
            </a:pPr>
            <a:r>
              <a:rPr lang="en-US" sz="1350" b="1" dirty="0">
                <a:solidFill>
                  <a:srgbClr val="5F5E5A"/>
                </a:solidFill>
                <a:latin typeface="Raleway"/>
              </a:rPr>
              <a:t>Realistic Fiction</a:t>
            </a:r>
          </a:p>
        </p:txBody>
      </p:sp>
      <p:sp>
        <p:nvSpPr>
          <p:cNvPr id="9" name="TextBox 9"/>
          <p:cNvSpPr txBox="1"/>
          <p:nvPr/>
        </p:nvSpPr>
        <p:spPr>
          <a:xfrm rot="-5400000">
            <a:off x="5597805" y="8766258"/>
            <a:ext cx="1669596" cy="747833"/>
          </a:xfrm>
          <a:prstGeom prst="rect">
            <a:avLst/>
          </a:prstGeom>
        </p:spPr>
        <p:txBody>
          <a:bodyPr lIns="0" tIns="0" rIns="0" bIns="0" rtlCol="0" anchor="t">
            <a:spAutoFit/>
          </a:bodyPr>
          <a:lstStyle/>
          <a:p>
            <a:pPr>
              <a:lnSpc>
                <a:spcPts val="1979"/>
              </a:lnSpc>
            </a:pPr>
            <a:r>
              <a:rPr lang="en-US" sz="1350" b="1" dirty="0">
                <a:solidFill>
                  <a:srgbClr val="5F5E5A"/>
                </a:solidFill>
                <a:latin typeface="Raleway"/>
              </a:rPr>
              <a:t>Insignificant Events</a:t>
            </a:r>
            <a:r>
              <a:rPr lang="is-IS" sz="1350" b="1" dirty="0">
                <a:solidFill>
                  <a:srgbClr val="5F5E5A"/>
                </a:solidFill>
                <a:latin typeface="Raleway"/>
              </a:rPr>
              <a:t>…</a:t>
            </a:r>
            <a:endParaRPr lang="en-US" sz="1350" b="1" dirty="0">
              <a:solidFill>
                <a:srgbClr val="5F5E5A"/>
              </a:solidFill>
              <a:latin typeface="Raleway"/>
            </a:endParaRPr>
          </a:p>
          <a:p>
            <a:pPr>
              <a:lnSpc>
                <a:spcPts val="1979"/>
              </a:lnSpc>
            </a:pPr>
            <a:r>
              <a:rPr lang="en-US" sz="1350" b="1" dirty="0">
                <a:solidFill>
                  <a:srgbClr val="5F5E5A"/>
                </a:solidFill>
                <a:latin typeface="Raleway"/>
              </a:rPr>
              <a:t>Call #: FIC </a:t>
            </a:r>
            <a:r>
              <a:rPr lang="en-US" sz="1350" b="1" dirty="0" smtClean="0">
                <a:solidFill>
                  <a:srgbClr val="5F5E5A"/>
                </a:solidFill>
                <a:latin typeface="Raleway"/>
              </a:rPr>
              <a:t>BOW</a:t>
            </a:r>
            <a:endParaRPr lang="en-US" sz="1350" b="1" dirty="0">
              <a:solidFill>
                <a:srgbClr val="5F5E5A"/>
              </a:solidFill>
              <a:latin typeface="Raleway"/>
            </a:endParaRPr>
          </a:p>
          <a:p>
            <a:pPr>
              <a:lnSpc>
                <a:spcPts val="1979"/>
              </a:lnSpc>
            </a:pPr>
            <a:r>
              <a:rPr lang="en-US" sz="1350" b="1" dirty="0">
                <a:solidFill>
                  <a:srgbClr val="5F5E5A"/>
                </a:solidFill>
                <a:latin typeface="Raleway"/>
              </a:rPr>
              <a:t>Realistic Fiction</a:t>
            </a:r>
          </a:p>
        </p:txBody>
      </p:sp>
      <p:sp>
        <p:nvSpPr>
          <p:cNvPr id="10" name="TextBox 10"/>
          <p:cNvSpPr txBox="1"/>
          <p:nvPr/>
        </p:nvSpPr>
        <p:spPr>
          <a:xfrm rot="-5400000">
            <a:off x="6474263" y="8766258"/>
            <a:ext cx="1669596" cy="747833"/>
          </a:xfrm>
          <a:prstGeom prst="rect">
            <a:avLst/>
          </a:prstGeom>
        </p:spPr>
        <p:txBody>
          <a:bodyPr lIns="0" tIns="0" rIns="0" bIns="0" rtlCol="0" anchor="t">
            <a:spAutoFit/>
          </a:bodyPr>
          <a:lstStyle/>
          <a:p>
            <a:pPr>
              <a:lnSpc>
                <a:spcPts val="1979"/>
              </a:lnSpc>
            </a:pPr>
            <a:r>
              <a:rPr lang="en-US" sz="1350" b="1" dirty="0">
                <a:solidFill>
                  <a:srgbClr val="5F5E5A"/>
                </a:solidFill>
                <a:latin typeface="Raleway"/>
              </a:rPr>
              <a:t>Insignificant Events</a:t>
            </a:r>
            <a:r>
              <a:rPr lang="is-IS" sz="1350" b="1" dirty="0">
                <a:solidFill>
                  <a:srgbClr val="5F5E5A"/>
                </a:solidFill>
                <a:latin typeface="Raleway"/>
              </a:rPr>
              <a:t>…</a:t>
            </a:r>
            <a:endParaRPr lang="en-US" sz="1350" b="1" dirty="0">
              <a:solidFill>
                <a:srgbClr val="5F5E5A"/>
              </a:solidFill>
              <a:latin typeface="Raleway"/>
            </a:endParaRPr>
          </a:p>
          <a:p>
            <a:pPr>
              <a:lnSpc>
                <a:spcPts val="1979"/>
              </a:lnSpc>
            </a:pPr>
            <a:r>
              <a:rPr lang="en-US" sz="1350" b="1" dirty="0">
                <a:solidFill>
                  <a:srgbClr val="5F5E5A"/>
                </a:solidFill>
                <a:latin typeface="Raleway"/>
              </a:rPr>
              <a:t>Call #: FIC </a:t>
            </a:r>
            <a:r>
              <a:rPr lang="en-US" sz="1350" b="1" dirty="0" smtClean="0">
                <a:solidFill>
                  <a:srgbClr val="5F5E5A"/>
                </a:solidFill>
                <a:latin typeface="Raleway"/>
              </a:rPr>
              <a:t>BOW</a:t>
            </a:r>
            <a:endParaRPr lang="en-US" sz="1350" b="1" dirty="0">
              <a:solidFill>
                <a:srgbClr val="5F5E5A"/>
              </a:solidFill>
              <a:latin typeface="Raleway"/>
            </a:endParaRPr>
          </a:p>
          <a:p>
            <a:pPr>
              <a:lnSpc>
                <a:spcPts val="1979"/>
              </a:lnSpc>
            </a:pPr>
            <a:r>
              <a:rPr lang="en-US" sz="1350" b="1" dirty="0">
                <a:solidFill>
                  <a:srgbClr val="5F5E5A"/>
                </a:solidFill>
                <a:latin typeface="Raleway"/>
              </a:rPr>
              <a:t>Realistic Fiction</a:t>
            </a:r>
          </a:p>
        </p:txBody>
      </p:sp>
      <p:sp>
        <p:nvSpPr>
          <p:cNvPr id="11" name="TextBox 11"/>
          <p:cNvSpPr txBox="1"/>
          <p:nvPr/>
        </p:nvSpPr>
        <p:spPr>
          <a:xfrm rot="-5400000">
            <a:off x="377318" y="8766258"/>
            <a:ext cx="1669597" cy="747833"/>
          </a:xfrm>
          <a:prstGeom prst="rect">
            <a:avLst/>
          </a:prstGeom>
        </p:spPr>
        <p:txBody>
          <a:bodyPr lIns="0" tIns="0" rIns="0" bIns="0" rtlCol="0" anchor="t">
            <a:spAutoFit/>
          </a:bodyPr>
          <a:lstStyle/>
          <a:p>
            <a:pPr>
              <a:lnSpc>
                <a:spcPts val="1979"/>
              </a:lnSpc>
            </a:pPr>
            <a:r>
              <a:rPr lang="en-US" sz="1350" b="1" dirty="0">
                <a:solidFill>
                  <a:srgbClr val="5F5E5A"/>
                </a:solidFill>
                <a:latin typeface="Raleway"/>
              </a:rPr>
              <a:t>Insignificant Events</a:t>
            </a:r>
            <a:r>
              <a:rPr lang="is-IS" sz="1350" b="1" dirty="0">
                <a:solidFill>
                  <a:srgbClr val="5F5E5A"/>
                </a:solidFill>
                <a:latin typeface="Raleway"/>
              </a:rPr>
              <a:t>…</a:t>
            </a:r>
            <a:endParaRPr lang="en-US" sz="1350" b="1" dirty="0">
              <a:solidFill>
                <a:srgbClr val="5F5E5A"/>
              </a:solidFill>
              <a:latin typeface="Raleway"/>
            </a:endParaRPr>
          </a:p>
          <a:p>
            <a:pPr>
              <a:lnSpc>
                <a:spcPts val="1979"/>
              </a:lnSpc>
            </a:pPr>
            <a:r>
              <a:rPr lang="en-US" sz="1350" b="1" dirty="0">
                <a:solidFill>
                  <a:srgbClr val="5F5E5A"/>
                </a:solidFill>
                <a:latin typeface="Raleway"/>
              </a:rPr>
              <a:t>Call #: FIC </a:t>
            </a:r>
            <a:r>
              <a:rPr lang="en-US" sz="1350" b="1" dirty="0" smtClean="0">
                <a:solidFill>
                  <a:srgbClr val="5F5E5A"/>
                </a:solidFill>
                <a:latin typeface="Raleway"/>
              </a:rPr>
              <a:t>BOW</a:t>
            </a:r>
            <a:endParaRPr lang="en-US" sz="1350" b="1" dirty="0">
              <a:solidFill>
                <a:srgbClr val="5F5E5A"/>
              </a:solidFill>
              <a:latin typeface="Raleway"/>
            </a:endParaRPr>
          </a:p>
          <a:p>
            <a:pPr>
              <a:lnSpc>
                <a:spcPts val="1979"/>
              </a:lnSpc>
            </a:pPr>
            <a:r>
              <a:rPr lang="en-US" sz="1350" b="1" dirty="0">
                <a:solidFill>
                  <a:srgbClr val="5F5E5A"/>
                </a:solidFill>
                <a:latin typeface="Raleway"/>
              </a:rPr>
              <a:t>Realistic Fiction</a:t>
            </a:r>
          </a:p>
        </p:txBody>
      </p:sp>
      <p:sp>
        <p:nvSpPr>
          <p:cNvPr id="12" name="TextBox 12"/>
          <p:cNvSpPr txBox="1"/>
          <p:nvPr/>
        </p:nvSpPr>
        <p:spPr>
          <a:xfrm>
            <a:off x="1327598" y="7878190"/>
            <a:ext cx="5165271" cy="417739"/>
          </a:xfrm>
          <a:prstGeom prst="rect">
            <a:avLst/>
          </a:prstGeom>
        </p:spPr>
        <p:txBody>
          <a:bodyPr lIns="0" tIns="0" rIns="0" bIns="0" rtlCol="0" anchor="t">
            <a:spAutoFit/>
          </a:bodyPr>
          <a:lstStyle/>
          <a:p>
            <a:pPr algn="ctr">
              <a:lnSpc>
                <a:spcPts val="1679"/>
              </a:lnSpc>
            </a:pPr>
            <a:r>
              <a:rPr lang="en-US" sz="1200" b="1">
                <a:solidFill>
                  <a:srgbClr val="5F5E5A"/>
                </a:solidFill>
                <a:latin typeface="Raleway"/>
              </a:rPr>
              <a:t>Interested in this book? Carefully tear off a strip and find the book on the shelf!</a:t>
            </a:r>
            <a:r>
              <a:rPr lang="en-US" sz="1178" b="1">
                <a:solidFill>
                  <a:srgbClr val="5F5E5A"/>
                </a:solidFill>
                <a:latin typeface="Raleway"/>
              </a:rPr>
              <a:t> </a:t>
            </a:r>
            <a:r>
              <a:rPr lang="en-US" sz="1200" b="1">
                <a:solidFill>
                  <a:srgbClr val="5F5E5A"/>
                </a:solidFill>
                <a:latin typeface="Raleway"/>
              </a:rPr>
              <a:t> If the book is not in, see the librarian to place it on hold!</a:t>
            </a:r>
          </a:p>
        </p:txBody>
      </p:sp>
      <p:sp>
        <p:nvSpPr>
          <p:cNvPr id="17" name="AutoShape 17"/>
          <p:cNvSpPr/>
          <p:nvPr/>
        </p:nvSpPr>
        <p:spPr>
          <a:xfrm>
            <a:off x="0" y="1122446"/>
            <a:ext cx="7772400" cy="5228055"/>
          </a:xfrm>
          <a:prstGeom prst="rect">
            <a:avLst/>
          </a:prstGeom>
          <a:solidFill>
            <a:srgbClr val="D9D9D9"/>
          </a:solidFill>
        </p:spPr>
      </p:sp>
      <p:sp>
        <p:nvSpPr>
          <p:cNvPr id="18" name="TextBox 18"/>
          <p:cNvSpPr txBox="1"/>
          <p:nvPr/>
        </p:nvSpPr>
        <p:spPr>
          <a:xfrm>
            <a:off x="3140937" y="1382881"/>
            <a:ext cx="4156738" cy="4678204"/>
          </a:xfrm>
          <a:prstGeom prst="rect">
            <a:avLst/>
          </a:prstGeom>
        </p:spPr>
        <p:txBody>
          <a:bodyPr wrap="square" lIns="0" tIns="0" rIns="0" bIns="0" rtlCol="0" anchor="t">
            <a:spAutoFit/>
          </a:bodyPr>
          <a:lstStyle/>
          <a:p>
            <a:r>
              <a:rPr lang="en-US" sz="1600" dirty="0" err="1">
                <a:latin typeface="Franklin Gothic Medium" charset="0"/>
                <a:ea typeface="Franklin Gothic Medium" charset="0"/>
                <a:cs typeface="Franklin Gothic Medium" charset="0"/>
              </a:rPr>
              <a:t>Aven</a:t>
            </a:r>
            <a:r>
              <a:rPr lang="en-US" sz="1600" dirty="0">
                <a:latin typeface="Franklin Gothic Medium" charset="0"/>
                <a:ea typeface="Franklin Gothic Medium" charset="0"/>
                <a:cs typeface="Franklin Gothic Medium" charset="0"/>
              </a:rPr>
              <a:t> Green loves to tell people that she lost her arms in an alligator wrestling match, or a wildfire in Tanzania, but the truth is she was born without them. And when her parents take a job running Stagecoach Pass, a rundown western theme park in Arizona, </a:t>
            </a:r>
            <a:r>
              <a:rPr lang="en-US" sz="1600" dirty="0" err="1">
                <a:latin typeface="Franklin Gothic Medium" charset="0"/>
                <a:ea typeface="Franklin Gothic Medium" charset="0"/>
                <a:cs typeface="Franklin Gothic Medium" charset="0"/>
              </a:rPr>
              <a:t>Aven</a:t>
            </a:r>
            <a:r>
              <a:rPr lang="en-US" sz="1600" dirty="0">
                <a:latin typeface="Franklin Gothic Medium" charset="0"/>
                <a:ea typeface="Franklin Gothic Medium" charset="0"/>
                <a:cs typeface="Franklin Gothic Medium" charset="0"/>
              </a:rPr>
              <a:t> moves with them across the country knowing that she’ll have to answer the question over and over again.</a:t>
            </a:r>
            <a:br>
              <a:rPr lang="en-US" sz="1600" dirty="0">
                <a:latin typeface="Franklin Gothic Medium" charset="0"/>
                <a:ea typeface="Franklin Gothic Medium" charset="0"/>
                <a:cs typeface="Franklin Gothic Medium" charset="0"/>
              </a:rPr>
            </a:br>
            <a:r>
              <a:rPr lang="en-US" sz="1600" dirty="0">
                <a:latin typeface="Franklin Gothic Medium" charset="0"/>
                <a:ea typeface="Franklin Gothic Medium" charset="0"/>
                <a:cs typeface="Franklin Gothic Medium" charset="0"/>
              </a:rPr>
              <a:t/>
            </a:r>
            <a:br>
              <a:rPr lang="en-US" sz="1600" dirty="0">
                <a:latin typeface="Franklin Gothic Medium" charset="0"/>
                <a:ea typeface="Franklin Gothic Medium" charset="0"/>
                <a:cs typeface="Franklin Gothic Medium" charset="0"/>
              </a:rPr>
            </a:br>
            <a:r>
              <a:rPr lang="en-US" sz="1600" dirty="0">
                <a:latin typeface="Franklin Gothic Medium" charset="0"/>
                <a:ea typeface="Franklin Gothic Medium" charset="0"/>
                <a:cs typeface="Franklin Gothic Medium" charset="0"/>
              </a:rPr>
              <a:t>Her new life takes an unexpected turn when she bonds with Connor, a classmate who also feels isolated because of his own disability, and they discover a room at Stagecoach Pass that holds bigger secrets than </a:t>
            </a:r>
            <a:r>
              <a:rPr lang="en-US" sz="1600" dirty="0" err="1">
                <a:latin typeface="Franklin Gothic Medium" charset="0"/>
                <a:ea typeface="Franklin Gothic Medium" charset="0"/>
                <a:cs typeface="Franklin Gothic Medium" charset="0"/>
              </a:rPr>
              <a:t>Aven</a:t>
            </a:r>
            <a:r>
              <a:rPr lang="en-US" sz="1600" dirty="0">
                <a:latin typeface="Franklin Gothic Medium" charset="0"/>
                <a:ea typeface="Franklin Gothic Medium" charset="0"/>
                <a:cs typeface="Franklin Gothic Medium" charset="0"/>
              </a:rPr>
              <a:t> ever could have imagined. It’s hard to solve a mystery, help a friend, and face your worst fears. But </a:t>
            </a:r>
            <a:r>
              <a:rPr lang="en-US" sz="1600" dirty="0" err="1">
                <a:latin typeface="Franklin Gothic Medium" charset="0"/>
                <a:ea typeface="Franklin Gothic Medium" charset="0"/>
                <a:cs typeface="Franklin Gothic Medium" charset="0"/>
              </a:rPr>
              <a:t>Aven’s</a:t>
            </a:r>
            <a:r>
              <a:rPr lang="en-US" sz="1600" dirty="0">
                <a:latin typeface="Franklin Gothic Medium" charset="0"/>
                <a:ea typeface="Franklin Gothic Medium" charset="0"/>
                <a:cs typeface="Franklin Gothic Medium" charset="0"/>
              </a:rPr>
              <a:t> about to discover she can do it all . . . even without arms.</a:t>
            </a:r>
            <a:endParaRPr lang="en-US" sz="1600" dirty="0">
              <a:solidFill>
                <a:srgbClr val="000000"/>
              </a:solidFill>
              <a:latin typeface="Franklin Gothic Medium" charset="0"/>
              <a:ea typeface="Franklin Gothic Medium" charset="0"/>
              <a:cs typeface="Franklin Gothic Medium" charset="0"/>
            </a:endParaRPr>
          </a:p>
        </p:txBody>
      </p:sp>
      <p:sp>
        <p:nvSpPr>
          <p:cNvPr id="19" name="TextBox 19"/>
          <p:cNvSpPr txBox="1"/>
          <p:nvPr/>
        </p:nvSpPr>
        <p:spPr>
          <a:xfrm>
            <a:off x="216851" y="5105400"/>
            <a:ext cx="2695485" cy="1243930"/>
          </a:xfrm>
          <a:prstGeom prst="rect">
            <a:avLst/>
          </a:prstGeom>
        </p:spPr>
        <p:txBody>
          <a:bodyPr lIns="0" tIns="0" rIns="0" bIns="0" rtlCol="0" anchor="t">
            <a:spAutoFit/>
          </a:bodyPr>
          <a:lstStyle/>
          <a:p>
            <a:pPr algn="ctr">
              <a:lnSpc>
                <a:spcPts val="1852"/>
              </a:lnSpc>
            </a:pPr>
            <a:r>
              <a:rPr lang="en-US" sz="1600" b="1" dirty="0" smtClean="0">
                <a:solidFill>
                  <a:srgbClr val="000000"/>
                </a:solidFill>
                <a:latin typeface="Raleway"/>
              </a:rPr>
              <a:t>Insignificant Events in the </a:t>
            </a:r>
          </a:p>
          <a:p>
            <a:pPr algn="ctr">
              <a:lnSpc>
                <a:spcPts val="1852"/>
              </a:lnSpc>
            </a:pPr>
            <a:r>
              <a:rPr lang="en-US" sz="1600" b="1" dirty="0" smtClean="0">
                <a:solidFill>
                  <a:srgbClr val="000000"/>
                </a:solidFill>
                <a:latin typeface="Raleway"/>
              </a:rPr>
              <a:t>Life of a Cactus</a:t>
            </a:r>
            <a:endParaRPr lang="en-US" sz="1600" b="1" dirty="0">
              <a:solidFill>
                <a:srgbClr val="000000"/>
              </a:solidFill>
              <a:latin typeface="Raleway"/>
            </a:endParaRPr>
          </a:p>
          <a:p>
            <a:pPr algn="ctr">
              <a:lnSpc>
                <a:spcPts val="1852"/>
              </a:lnSpc>
            </a:pPr>
            <a:r>
              <a:rPr lang="en-US" sz="1428" b="1" dirty="0">
                <a:solidFill>
                  <a:srgbClr val="000000"/>
                </a:solidFill>
                <a:latin typeface="Raleway"/>
              </a:rPr>
              <a:t>By: </a:t>
            </a:r>
            <a:r>
              <a:rPr lang="en-US" sz="1428" b="1" dirty="0" err="1" smtClean="0">
                <a:solidFill>
                  <a:srgbClr val="000000"/>
                </a:solidFill>
                <a:latin typeface="Raleway"/>
              </a:rPr>
              <a:t>Dusti</a:t>
            </a:r>
            <a:r>
              <a:rPr lang="en-US" sz="1428" b="1" dirty="0" smtClean="0">
                <a:solidFill>
                  <a:srgbClr val="000000"/>
                </a:solidFill>
                <a:latin typeface="Raleway"/>
              </a:rPr>
              <a:t> Bowling</a:t>
            </a:r>
            <a:endParaRPr lang="en-US" sz="1323" b="1" dirty="0">
              <a:solidFill>
                <a:srgbClr val="000000"/>
              </a:solidFill>
              <a:latin typeface="Raleway"/>
            </a:endParaRPr>
          </a:p>
          <a:p>
            <a:pPr algn="ctr">
              <a:lnSpc>
                <a:spcPts val="2000"/>
              </a:lnSpc>
            </a:pPr>
            <a:r>
              <a:rPr lang="en-US" sz="1428" b="1" dirty="0">
                <a:solidFill>
                  <a:srgbClr val="000000"/>
                </a:solidFill>
                <a:latin typeface="Raleway"/>
              </a:rPr>
              <a:t>Call #: FIC </a:t>
            </a:r>
            <a:r>
              <a:rPr lang="en-US" sz="1428" b="1" dirty="0" smtClean="0">
                <a:solidFill>
                  <a:srgbClr val="000000"/>
                </a:solidFill>
                <a:latin typeface="Raleway"/>
              </a:rPr>
              <a:t>BOW</a:t>
            </a:r>
            <a:endParaRPr lang="en-US" sz="1428" b="1" dirty="0">
              <a:solidFill>
                <a:srgbClr val="000000"/>
              </a:solidFill>
              <a:latin typeface="Raleway"/>
            </a:endParaRPr>
          </a:p>
          <a:p>
            <a:pPr algn="ctr">
              <a:lnSpc>
                <a:spcPts val="2000"/>
              </a:lnSpc>
            </a:pPr>
            <a:r>
              <a:rPr lang="en-US" sz="1428" b="1" dirty="0" smtClean="0">
                <a:solidFill>
                  <a:srgbClr val="000000"/>
                </a:solidFill>
                <a:latin typeface="Raleway"/>
              </a:rPr>
              <a:t>Realistic Fiction</a:t>
            </a:r>
            <a:endParaRPr lang="en-US" sz="1428" b="1" dirty="0">
              <a:solidFill>
                <a:srgbClr val="000000"/>
              </a:solidFill>
              <a:latin typeface="Raleway"/>
            </a:endParaRPr>
          </a:p>
        </p:txBody>
      </p:sp>
      <p:sp>
        <p:nvSpPr>
          <p:cNvPr id="24" name="TextBox 23"/>
          <p:cNvSpPr txBox="1"/>
          <p:nvPr/>
        </p:nvSpPr>
        <p:spPr>
          <a:xfrm>
            <a:off x="443066" y="9336505"/>
            <a:ext cx="184731" cy="369332"/>
          </a:xfrm>
          <a:prstGeom prst="rect">
            <a:avLst/>
          </a:prstGeom>
          <a:noFill/>
        </p:spPr>
        <p:txBody>
          <a:bodyPr wrap="none" rtlCol="0">
            <a:spAutoFit/>
          </a:bodyPr>
          <a:lstStyle/>
          <a:p>
            <a:endParaRPr lang="en-US"/>
          </a:p>
        </p:txBody>
      </p:sp>
      <p:pic>
        <p:nvPicPr>
          <p:cNvPr id="31" name="Picture 8" descr="elated image"/>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rot="20604345">
            <a:off x="127491" y="117022"/>
            <a:ext cx="1000612" cy="80049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elated image"/>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rot="1097033">
            <a:off x="6622156" y="129558"/>
            <a:ext cx="1000612" cy="80049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https://images-na.ssl-images-amazon.com/images/I/51q%2B2fVkAo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536" y="1345615"/>
            <a:ext cx="2386993" cy="3661032"/>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13"/>
          <p:cNvGrpSpPr/>
          <p:nvPr/>
        </p:nvGrpSpPr>
        <p:grpSpPr>
          <a:xfrm rot="5400000">
            <a:off x="3171007" y="2813620"/>
            <a:ext cx="1527689" cy="8601451"/>
            <a:chOff x="0" y="0"/>
            <a:chExt cx="2387525" cy="14328175"/>
          </a:xfrm>
        </p:grpSpPr>
        <p:sp>
          <p:nvSpPr>
            <p:cNvPr id="27" name="Freeform 14"/>
            <p:cNvSpPr/>
            <p:nvPr/>
          </p:nvSpPr>
          <p:spPr>
            <a:xfrm>
              <a:off x="0" y="0"/>
              <a:ext cx="2387525" cy="14328175"/>
            </a:xfrm>
            <a:custGeom>
              <a:avLst/>
              <a:gdLst/>
              <a:ahLst/>
              <a:cxnLst/>
              <a:rect l="l" t="t" r="r" b="b"/>
              <a:pathLst>
                <a:path w="2387525" h="14328175">
                  <a:moveTo>
                    <a:pt x="60960" y="435610"/>
                  </a:moveTo>
                  <a:lnTo>
                    <a:pt x="142240" y="354330"/>
                  </a:lnTo>
                  <a:lnTo>
                    <a:pt x="142240" y="615950"/>
                  </a:lnTo>
                  <a:lnTo>
                    <a:pt x="158750" y="615950"/>
                  </a:lnTo>
                  <a:lnTo>
                    <a:pt x="158750" y="339090"/>
                  </a:lnTo>
                  <a:lnTo>
                    <a:pt x="340360" y="157480"/>
                  </a:lnTo>
                  <a:lnTo>
                    <a:pt x="643175" y="157480"/>
                  </a:lnTo>
                  <a:lnTo>
                    <a:pt x="643175" y="140970"/>
                  </a:lnTo>
                  <a:lnTo>
                    <a:pt x="355600" y="140970"/>
                  </a:lnTo>
                  <a:lnTo>
                    <a:pt x="435610" y="60960"/>
                  </a:lnTo>
                  <a:lnTo>
                    <a:pt x="643175" y="60960"/>
                  </a:lnTo>
                  <a:lnTo>
                    <a:pt x="643175" y="0"/>
                  </a:lnTo>
                  <a:lnTo>
                    <a:pt x="0" y="0"/>
                  </a:lnTo>
                  <a:lnTo>
                    <a:pt x="0" y="615950"/>
                  </a:lnTo>
                  <a:lnTo>
                    <a:pt x="60960" y="615950"/>
                  </a:lnTo>
                  <a:lnTo>
                    <a:pt x="60960" y="435610"/>
                  </a:lnTo>
                  <a:close/>
                  <a:moveTo>
                    <a:pt x="0" y="615950"/>
                  </a:moveTo>
                  <a:lnTo>
                    <a:pt x="60960" y="615950"/>
                  </a:lnTo>
                  <a:lnTo>
                    <a:pt x="60960" y="13700795"/>
                  </a:lnTo>
                  <a:lnTo>
                    <a:pt x="0" y="13700795"/>
                  </a:lnTo>
                  <a:lnTo>
                    <a:pt x="0" y="615950"/>
                  </a:lnTo>
                  <a:close/>
                  <a:moveTo>
                    <a:pt x="142240" y="615950"/>
                  </a:moveTo>
                  <a:lnTo>
                    <a:pt x="158750" y="615950"/>
                  </a:lnTo>
                  <a:lnTo>
                    <a:pt x="158750" y="13700795"/>
                  </a:lnTo>
                  <a:lnTo>
                    <a:pt x="142240" y="13700795"/>
                  </a:lnTo>
                  <a:lnTo>
                    <a:pt x="142240" y="615950"/>
                  </a:lnTo>
                  <a:close/>
                  <a:moveTo>
                    <a:pt x="435610" y="14267214"/>
                  </a:moveTo>
                  <a:lnTo>
                    <a:pt x="355600" y="14187205"/>
                  </a:lnTo>
                  <a:lnTo>
                    <a:pt x="643175" y="14187205"/>
                  </a:lnTo>
                  <a:lnTo>
                    <a:pt x="643175" y="14170695"/>
                  </a:lnTo>
                  <a:lnTo>
                    <a:pt x="339090" y="14170695"/>
                  </a:lnTo>
                  <a:lnTo>
                    <a:pt x="158750" y="13990355"/>
                  </a:lnTo>
                  <a:lnTo>
                    <a:pt x="158750" y="13700795"/>
                  </a:lnTo>
                  <a:lnTo>
                    <a:pt x="142240" y="13700795"/>
                  </a:lnTo>
                  <a:lnTo>
                    <a:pt x="142240" y="13973845"/>
                  </a:lnTo>
                  <a:lnTo>
                    <a:pt x="60960" y="13892566"/>
                  </a:lnTo>
                  <a:lnTo>
                    <a:pt x="60960" y="13700795"/>
                  </a:lnTo>
                  <a:lnTo>
                    <a:pt x="0" y="13700795"/>
                  </a:lnTo>
                  <a:lnTo>
                    <a:pt x="0" y="14328175"/>
                  </a:lnTo>
                  <a:lnTo>
                    <a:pt x="643175" y="14328175"/>
                  </a:lnTo>
                  <a:lnTo>
                    <a:pt x="643175" y="14267216"/>
                  </a:lnTo>
                  <a:lnTo>
                    <a:pt x="435610" y="14267216"/>
                  </a:lnTo>
                  <a:close/>
                  <a:moveTo>
                    <a:pt x="643175" y="14267214"/>
                  </a:moveTo>
                  <a:lnTo>
                    <a:pt x="1779195" y="14267214"/>
                  </a:lnTo>
                  <a:lnTo>
                    <a:pt x="1779195" y="14328175"/>
                  </a:lnTo>
                  <a:lnTo>
                    <a:pt x="643175" y="14328175"/>
                  </a:lnTo>
                  <a:lnTo>
                    <a:pt x="643175" y="14267214"/>
                  </a:lnTo>
                  <a:close/>
                  <a:moveTo>
                    <a:pt x="643175" y="14170695"/>
                  </a:moveTo>
                  <a:lnTo>
                    <a:pt x="1779195" y="14170695"/>
                  </a:lnTo>
                  <a:lnTo>
                    <a:pt x="1779195" y="14187205"/>
                  </a:lnTo>
                  <a:lnTo>
                    <a:pt x="643175" y="14187205"/>
                  </a:lnTo>
                  <a:lnTo>
                    <a:pt x="643175" y="14170695"/>
                  </a:lnTo>
                  <a:close/>
                  <a:moveTo>
                    <a:pt x="2387525" y="13700795"/>
                  </a:moveTo>
                  <a:lnTo>
                    <a:pt x="2326565" y="13700795"/>
                  </a:lnTo>
                  <a:lnTo>
                    <a:pt x="2326565" y="13892564"/>
                  </a:lnTo>
                  <a:lnTo>
                    <a:pt x="2246555" y="13972575"/>
                  </a:lnTo>
                  <a:lnTo>
                    <a:pt x="2246555" y="13700795"/>
                  </a:lnTo>
                  <a:lnTo>
                    <a:pt x="2230045" y="13700795"/>
                  </a:lnTo>
                  <a:lnTo>
                    <a:pt x="2230045" y="13987814"/>
                  </a:lnTo>
                  <a:lnTo>
                    <a:pt x="2047165" y="14170695"/>
                  </a:lnTo>
                  <a:lnTo>
                    <a:pt x="1776655" y="14170695"/>
                  </a:lnTo>
                  <a:lnTo>
                    <a:pt x="1776655" y="14187205"/>
                  </a:lnTo>
                  <a:lnTo>
                    <a:pt x="2030655" y="14187205"/>
                  </a:lnTo>
                  <a:lnTo>
                    <a:pt x="1950645" y="14267214"/>
                  </a:lnTo>
                  <a:lnTo>
                    <a:pt x="1776655" y="14267214"/>
                  </a:lnTo>
                  <a:lnTo>
                    <a:pt x="1776655" y="14328175"/>
                  </a:lnTo>
                  <a:lnTo>
                    <a:pt x="2386255" y="14328175"/>
                  </a:lnTo>
                  <a:lnTo>
                    <a:pt x="2387525" y="13700795"/>
                  </a:lnTo>
                  <a:close/>
                  <a:moveTo>
                    <a:pt x="2231315" y="615950"/>
                  </a:moveTo>
                  <a:lnTo>
                    <a:pt x="2247825" y="615950"/>
                  </a:lnTo>
                  <a:lnTo>
                    <a:pt x="2247825" y="13700795"/>
                  </a:lnTo>
                  <a:lnTo>
                    <a:pt x="2231315" y="13700795"/>
                  </a:lnTo>
                  <a:lnTo>
                    <a:pt x="2231315" y="615950"/>
                  </a:lnTo>
                  <a:close/>
                  <a:moveTo>
                    <a:pt x="2326565" y="615950"/>
                  </a:moveTo>
                  <a:lnTo>
                    <a:pt x="2387525" y="615950"/>
                  </a:lnTo>
                  <a:lnTo>
                    <a:pt x="2387525" y="13700795"/>
                  </a:lnTo>
                  <a:lnTo>
                    <a:pt x="2326565" y="13700795"/>
                  </a:lnTo>
                  <a:lnTo>
                    <a:pt x="2326565" y="615950"/>
                  </a:lnTo>
                  <a:close/>
                  <a:moveTo>
                    <a:pt x="1951915" y="60960"/>
                  </a:moveTo>
                  <a:lnTo>
                    <a:pt x="2031925" y="140970"/>
                  </a:lnTo>
                  <a:lnTo>
                    <a:pt x="1777925" y="140970"/>
                  </a:lnTo>
                  <a:lnTo>
                    <a:pt x="1777925" y="157480"/>
                  </a:lnTo>
                  <a:lnTo>
                    <a:pt x="2047165" y="157480"/>
                  </a:lnTo>
                  <a:lnTo>
                    <a:pt x="2230045" y="340360"/>
                  </a:lnTo>
                  <a:lnTo>
                    <a:pt x="2230045" y="615950"/>
                  </a:lnTo>
                  <a:lnTo>
                    <a:pt x="2246555" y="615950"/>
                  </a:lnTo>
                  <a:lnTo>
                    <a:pt x="2246555" y="356870"/>
                  </a:lnTo>
                  <a:lnTo>
                    <a:pt x="2326565" y="436880"/>
                  </a:lnTo>
                  <a:lnTo>
                    <a:pt x="2326565" y="617220"/>
                  </a:lnTo>
                  <a:lnTo>
                    <a:pt x="2387525" y="617220"/>
                  </a:lnTo>
                  <a:lnTo>
                    <a:pt x="2387525" y="0"/>
                  </a:lnTo>
                  <a:lnTo>
                    <a:pt x="1777925" y="0"/>
                  </a:lnTo>
                  <a:lnTo>
                    <a:pt x="1777925" y="60960"/>
                  </a:lnTo>
                  <a:lnTo>
                    <a:pt x="1951915" y="60960"/>
                  </a:lnTo>
                  <a:close/>
                  <a:moveTo>
                    <a:pt x="643175" y="140970"/>
                  </a:moveTo>
                  <a:lnTo>
                    <a:pt x="1779195" y="140970"/>
                  </a:lnTo>
                  <a:lnTo>
                    <a:pt x="1779195" y="157480"/>
                  </a:lnTo>
                  <a:lnTo>
                    <a:pt x="643175" y="157480"/>
                  </a:lnTo>
                  <a:lnTo>
                    <a:pt x="643175" y="140970"/>
                  </a:lnTo>
                  <a:close/>
                  <a:moveTo>
                    <a:pt x="643175" y="0"/>
                  </a:moveTo>
                  <a:lnTo>
                    <a:pt x="1779195" y="0"/>
                  </a:lnTo>
                  <a:lnTo>
                    <a:pt x="1779195" y="60960"/>
                  </a:lnTo>
                  <a:lnTo>
                    <a:pt x="643175" y="60960"/>
                  </a:lnTo>
                  <a:lnTo>
                    <a:pt x="643175" y="0"/>
                  </a:lnTo>
                  <a:close/>
                </a:path>
              </a:pathLst>
            </a:custGeom>
            <a:solidFill>
              <a:srgbClr val="EFF0F2"/>
            </a:solidFill>
          </p:spPr>
        </p:sp>
      </p:grpSp>
      <p:sp>
        <p:nvSpPr>
          <p:cNvPr id="28" name="TextBox 15"/>
          <p:cNvSpPr txBox="1"/>
          <p:nvPr/>
        </p:nvSpPr>
        <p:spPr>
          <a:xfrm>
            <a:off x="1822904" y="6705600"/>
            <a:ext cx="5416096" cy="846386"/>
          </a:xfrm>
          <a:prstGeom prst="rect">
            <a:avLst/>
          </a:prstGeom>
        </p:spPr>
        <p:txBody>
          <a:bodyPr wrap="square" lIns="0" tIns="0" rIns="0" bIns="0" rtlCol="0" anchor="t">
            <a:spAutoFit/>
          </a:bodyPr>
          <a:lstStyle/>
          <a:p>
            <a:pPr algn="ctr">
              <a:lnSpc>
                <a:spcPts val="2240"/>
              </a:lnSpc>
            </a:pPr>
            <a:r>
              <a:rPr lang="en-US" sz="1600" b="1" dirty="0">
                <a:solidFill>
                  <a:srgbClr val="5F5E5A"/>
                </a:solidFill>
                <a:latin typeface="Drukaatie Burti"/>
              </a:rPr>
              <a:t>A Virginia Readers' Choice (VRC) selection. To participate in Virginia Readers' Choice read at least four of the ten books on the VRC book list. Visit the library for more information</a:t>
            </a:r>
          </a:p>
        </p:txBody>
      </p:sp>
      <p:pic>
        <p:nvPicPr>
          <p:cNvPr id="29" name="Picture 21"/>
          <p:cNvPicPr>
            <a:picLocks noChangeAspect="1"/>
          </p:cNvPicPr>
          <p:nvPr/>
        </p:nvPicPr>
        <p:blipFill>
          <a:blip r:embed="rId5"/>
          <a:srcRect/>
          <a:stretch>
            <a:fillRect/>
          </a:stretch>
        </p:blipFill>
        <p:spPr>
          <a:xfrm>
            <a:off x="457200" y="6512284"/>
            <a:ext cx="1023267" cy="1183916"/>
          </a:xfrm>
          <a:prstGeom prst="rect">
            <a:avLst/>
          </a:prstGeom>
        </p:spPr>
      </p:pic>
    </p:spTree>
    <p:extLst>
      <p:ext uri="{BB962C8B-B14F-4D97-AF65-F5344CB8AC3E}">
        <p14:creationId xmlns:p14="http://schemas.microsoft.com/office/powerpoint/2010/main" val="1028583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74726" y="106201"/>
            <a:ext cx="6822948" cy="1102866"/>
          </a:xfrm>
          <a:prstGeom prst="rect">
            <a:avLst/>
          </a:prstGeom>
        </p:spPr>
        <p:txBody>
          <a:bodyPr wrap="square" lIns="0" tIns="0" rIns="0" bIns="0" rtlCol="0" anchor="t">
            <a:spAutoFit/>
          </a:bodyPr>
          <a:lstStyle/>
          <a:p>
            <a:pPr algn="ctr">
              <a:lnSpc>
                <a:spcPts val="4333"/>
              </a:lnSpc>
            </a:pPr>
            <a:r>
              <a:rPr lang="en-US" sz="3771" dirty="0" smtClean="0">
                <a:solidFill>
                  <a:srgbClr val="5F5E5A"/>
                </a:solidFill>
                <a:latin typeface="Drukaatie Burti"/>
              </a:rPr>
              <a:t>VRC Selection</a:t>
            </a:r>
            <a:endParaRPr lang="en-US" sz="2800" dirty="0">
              <a:solidFill>
                <a:srgbClr val="5F5E5A"/>
              </a:solidFill>
              <a:latin typeface="Drukaatie Burti"/>
            </a:endParaRPr>
          </a:p>
          <a:p>
            <a:pPr algn="ctr">
              <a:lnSpc>
                <a:spcPts val="4333"/>
              </a:lnSpc>
            </a:pPr>
            <a:r>
              <a:rPr lang="en-US" sz="2800" dirty="0" smtClean="0">
                <a:solidFill>
                  <a:srgbClr val="5F5E5A"/>
                </a:solidFill>
                <a:latin typeface="Drukaatie Burti"/>
              </a:rPr>
              <a:t>YOUR NEXT GREAT READ!!</a:t>
            </a:r>
            <a:endParaRPr lang="en-US" sz="3771" dirty="0">
              <a:solidFill>
                <a:srgbClr val="5F5E5A"/>
              </a:solidFill>
              <a:latin typeface="Drukaatie Burti"/>
            </a:endParaRPr>
          </a:p>
        </p:txBody>
      </p:sp>
      <p:sp>
        <p:nvSpPr>
          <p:cNvPr id="12" name="TextBox 12"/>
          <p:cNvSpPr txBox="1"/>
          <p:nvPr/>
        </p:nvSpPr>
        <p:spPr>
          <a:xfrm>
            <a:off x="1327598" y="7878190"/>
            <a:ext cx="5165271" cy="417739"/>
          </a:xfrm>
          <a:prstGeom prst="rect">
            <a:avLst/>
          </a:prstGeom>
        </p:spPr>
        <p:txBody>
          <a:bodyPr lIns="0" tIns="0" rIns="0" bIns="0" rtlCol="0" anchor="t">
            <a:spAutoFit/>
          </a:bodyPr>
          <a:lstStyle/>
          <a:p>
            <a:pPr algn="ctr">
              <a:lnSpc>
                <a:spcPts val="1679"/>
              </a:lnSpc>
            </a:pPr>
            <a:r>
              <a:rPr lang="en-US" sz="1200" b="1">
                <a:solidFill>
                  <a:srgbClr val="5F5E5A"/>
                </a:solidFill>
                <a:latin typeface="Raleway"/>
              </a:rPr>
              <a:t>Interested in this book? Carefully tear off a strip and find the book on the shelf!</a:t>
            </a:r>
            <a:r>
              <a:rPr lang="en-US" sz="1178" b="1">
                <a:solidFill>
                  <a:srgbClr val="5F5E5A"/>
                </a:solidFill>
                <a:latin typeface="Raleway"/>
              </a:rPr>
              <a:t> </a:t>
            </a:r>
            <a:r>
              <a:rPr lang="en-US" sz="1200" b="1">
                <a:solidFill>
                  <a:srgbClr val="5F5E5A"/>
                </a:solidFill>
                <a:latin typeface="Raleway"/>
              </a:rPr>
              <a:t> If the book is not in, see the librarian to place it on hold!</a:t>
            </a:r>
          </a:p>
        </p:txBody>
      </p:sp>
      <p:sp>
        <p:nvSpPr>
          <p:cNvPr id="17" name="AutoShape 17"/>
          <p:cNvSpPr/>
          <p:nvPr/>
        </p:nvSpPr>
        <p:spPr>
          <a:xfrm>
            <a:off x="0" y="1122446"/>
            <a:ext cx="7772400" cy="5228055"/>
          </a:xfrm>
          <a:prstGeom prst="rect">
            <a:avLst/>
          </a:prstGeom>
          <a:solidFill>
            <a:srgbClr val="D9D9D9"/>
          </a:solidFill>
        </p:spPr>
      </p:sp>
      <p:sp>
        <p:nvSpPr>
          <p:cNvPr id="18" name="TextBox 18"/>
          <p:cNvSpPr txBox="1"/>
          <p:nvPr/>
        </p:nvSpPr>
        <p:spPr>
          <a:xfrm>
            <a:off x="3048001" y="1546217"/>
            <a:ext cx="4419599" cy="4321183"/>
          </a:xfrm>
          <a:prstGeom prst="rect">
            <a:avLst/>
          </a:prstGeom>
        </p:spPr>
        <p:txBody>
          <a:bodyPr wrap="square" lIns="0" tIns="0" rIns="0" bIns="0" rtlCol="0" anchor="t">
            <a:spAutoFit/>
          </a:bodyPr>
          <a:lstStyle/>
          <a:p>
            <a:pPr>
              <a:lnSpc>
                <a:spcPct val="130000"/>
              </a:lnSpc>
              <a:spcBef>
                <a:spcPts val="600"/>
              </a:spcBef>
              <a:spcAft>
                <a:spcPts val="600"/>
              </a:spcAft>
            </a:pPr>
            <a:r>
              <a:rPr lang="en-US" dirty="0">
                <a:latin typeface="Franklin Gothic Medium" charset="0"/>
                <a:ea typeface="Franklin Gothic Medium" charset="0"/>
                <a:cs typeface="Franklin Gothic Medium" charset="0"/>
              </a:rPr>
              <a:t>Amina has never been comfortable in the spotlight. She is happy just hanging out with her best friend, </a:t>
            </a:r>
            <a:r>
              <a:rPr lang="en-US" dirty="0" err="1">
                <a:latin typeface="Franklin Gothic Medium" charset="0"/>
                <a:ea typeface="Franklin Gothic Medium" charset="0"/>
                <a:cs typeface="Franklin Gothic Medium" charset="0"/>
              </a:rPr>
              <a:t>Soojin</a:t>
            </a:r>
            <a:r>
              <a:rPr lang="en-US" dirty="0">
                <a:latin typeface="Franklin Gothic Medium" charset="0"/>
                <a:ea typeface="Franklin Gothic Medium" charset="0"/>
                <a:cs typeface="Franklin Gothic Medium" charset="0"/>
              </a:rPr>
              <a:t>. Except now that she’s in middle school everything feels different. </a:t>
            </a:r>
            <a:r>
              <a:rPr lang="en-US" dirty="0" err="1">
                <a:latin typeface="Franklin Gothic Medium" charset="0"/>
                <a:ea typeface="Franklin Gothic Medium" charset="0"/>
                <a:cs typeface="Franklin Gothic Medium" charset="0"/>
              </a:rPr>
              <a:t>Soojin</a:t>
            </a:r>
            <a:r>
              <a:rPr lang="en-US" dirty="0">
                <a:latin typeface="Franklin Gothic Medium" charset="0"/>
                <a:ea typeface="Franklin Gothic Medium" charset="0"/>
                <a:cs typeface="Franklin Gothic Medium" charset="0"/>
              </a:rPr>
              <a:t> is suddenly hanging out with Emily, one of the “cool” girls in the class, and even talking about changing her name to something more “American.” Does Amina need to start changing too? Or hiding who she is to fit in? While Amina grapples with these questions, she is devastated when her local mosque is vandalized. </a:t>
            </a:r>
            <a:r>
              <a:rPr lang="en-US" sz="1600" dirty="0" smtClean="0">
                <a:latin typeface="Franklin Gothic Medium" charset="0"/>
                <a:ea typeface="Franklin Gothic Medium" charset="0"/>
                <a:cs typeface="Franklin Gothic Medium" charset="0"/>
              </a:rPr>
              <a:t> </a:t>
            </a:r>
            <a:endParaRPr lang="en-US" sz="1600" dirty="0">
              <a:solidFill>
                <a:srgbClr val="000000"/>
              </a:solidFill>
              <a:latin typeface="Franklin Gothic Medium" charset="0"/>
              <a:ea typeface="Franklin Gothic Medium" charset="0"/>
              <a:cs typeface="Franklin Gothic Medium" charset="0"/>
            </a:endParaRPr>
          </a:p>
        </p:txBody>
      </p:sp>
      <p:sp>
        <p:nvSpPr>
          <p:cNvPr id="19" name="TextBox 19"/>
          <p:cNvSpPr txBox="1"/>
          <p:nvPr/>
        </p:nvSpPr>
        <p:spPr>
          <a:xfrm>
            <a:off x="216851" y="5019112"/>
            <a:ext cx="2695485" cy="1000274"/>
          </a:xfrm>
          <a:prstGeom prst="rect">
            <a:avLst/>
          </a:prstGeom>
        </p:spPr>
        <p:txBody>
          <a:bodyPr lIns="0" tIns="0" rIns="0" bIns="0" rtlCol="0" anchor="t">
            <a:spAutoFit/>
          </a:bodyPr>
          <a:lstStyle/>
          <a:p>
            <a:pPr algn="ctr">
              <a:lnSpc>
                <a:spcPts val="1852"/>
              </a:lnSpc>
            </a:pPr>
            <a:r>
              <a:rPr lang="en-US" sz="1600" b="1" dirty="0" smtClean="0">
                <a:solidFill>
                  <a:srgbClr val="000000"/>
                </a:solidFill>
                <a:latin typeface="Raleway"/>
              </a:rPr>
              <a:t>Amina’s Voice</a:t>
            </a:r>
            <a:endParaRPr lang="en-US" sz="800" b="1" dirty="0">
              <a:solidFill>
                <a:srgbClr val="000000"/>
              </a:solidFill>
              <a:latin typeface="Raleway"/>
            </a:endParaRPr>
          </a:p>
          <a:p>
            <a:pPr algn="ctr">
              <a:lnSpc>
                <a:spcPts val="1852"/>
              </a:lnSpc>
            </a:pPr>
            <a:r>
              <a:rPr lang="en-US" sz="1428" b="1" dirty="0">
                <a:solidFill>
                  <a:srgbClr val="000000"/>
                </a:solidFill>
                <a:latin typeface="Raleway"/>
              </a:rPr>
              <a:t>By</a:t>
            </a:r>
            <a:r>
              <a:rPr lang="en-US" sz="1428" b="1" dirty="0" smtClean="0">
                <a:solidFill>
                  <a:srgbClr val="000000"/>
                </a:solidFill>
                <a:latin typeface="Raleway"/>
              </a:rPr>
              <a:t>: </a:t>
            </a:r>
            <a:r>
              <a:rPr lang="en-US" sz="1428" b="1" dirty="0" err="1" smtClean="0">
                <a:solidFill>
                  <a:srgbClr val="000000"/>
                </a:solidFill>
                <a:latin typeface="Raleway"/>
              </a:rPr>
              <a:t>Hena</a:t>
            </a:r>
            <a:r>
              <a:rPr lang="en-US" sz="1428" b="1" dirty="0" smtClean="0">
                <a:solidFill>
                  <a:srgbClr val="000000"/>
                </a:solidFill>
                <a:latin typeface="Raleway"/>
              </a:rPr>
              <a:t> Khan</a:t>
            </a:r>
            <a:endParaRPr lang="en-US" sz="1323" b="1" dirty="0">
              <a:solidFill>
                <a:srgbClr val="000000"/>
              </a:solidFill>
              <a:latin typeface="Raleway"/>
            </a:endParaRPr>
          </a:p>
          <a:p>
            <a:pPr algn="ctr">
              <a:lnSpc>
                <a:spcPts val="2000"/>
              </a:lnSpc>
            </a:pPr>
            <a:r>
              <a:rPr lang="en-US" sz="1428" b="1" dirty="0">
                <a:solidFill>
                  <a:srgbClr val="000000"/>
                </a:solidFill>
                <a:latin typeface="Raleway"/>
              </a:rPr>
              <a:t>Call #: FIC </a:t>
            </a:r>
            <a:r>
              <a:rPr lang="en-US" sz="1428" b="1" dirty="0" smtClean="0">
                <a:solidFill>
                  <a:srgbClr val="000000"/>
                </a:solidFill>
                <a:latin typeface="Raleway"/>
              </a:rPr>
              <a:t>KHA</a:t>
            </a:r>
            <a:endParaRPr lang="en-US" sz="1428" b="1" dirty="0">
              <a:solidFill>
                <a:srgbClr val="000000"/>
              </a:solidFill>
              <a:latin typeface="Raleway"/>
            </a:endParaRPr>
          </a:p>
          <a:p>
            <a:pPr algn="ctr">
              <a:lnSpc>
                <a:spcPts val="2000"/>
              </a:lnSpc>
            </a:pPr>
            <a:r>
              <a:rPr lang="en-US" sz="1428" b="1" dirty="0" smtClean="0">
                <a:solidFill>
                  <a:srgbClr val="000000"/>
                </a:solidFill>
                <a:latin typeface="Raleway"/>
              </a:rPr>
              <a:t>Realistic Fiction</a:t>
            </a:r>
            <a:endParaRPr lang="en-US" sz="1428" b="1" dirty="0">
              <a:solidFill>
                <a:srgbClr val="000000"/>
              </a:solidFill>
              <a:latin typeface="Raleway"/>
            </a:endParaRPr>
          </a:p>
        </p:txBody>
      </p:sp>
      <p:sp>
        <p:nvSpPr>
          <p:cNvPr id="25" name="TextBox 3"/>
          <p:cNvSpPr txBox="1"/>
          <p:nvPr/>
        </p:nvSpPr>
        <p:spPr>
          <a:xfrm rot="-5400000">
            <a:off x="-434753" y="8755454"/>
            <a:ext cx="1669596" cy="769441"/>
          </a:xfrm>
          <a:prstGeom prst="rect">
            <a:avLst/>
          </a:prstGeom>
        </p:spPr>
        <p:txBody>
          <a:bodyPr lIns="0" tIns="0" rIns="0" bIns="0" rtlCol="0" anchor="t">
            <a:spAutoFit/>
          </a:bodyPr>
          <a:lstStyle/>
          <a:p>
            <a:pPr>
              <a:lnSpc>
                <a:spcPts val="1979"/>
              </a:lnSpc>
            </a:pPr>
            <a:r>
              <a:rPr lang="en-US" sz="1350" b="1" dirty="0" smtClean="0">
                <a:solidFill>
                  <a:srgbClr val="5F5E5A"/>
                </a:solidFill>
                <a:latin typeface="Raleway"/>
              </a:rPr>
              <a:t>Amina’s Voice</a:t>
            </a:r>
          </a:p>
          <a:p>
            <a:pPr>
              <a:lnSpc>
                <a:spcPts val="1979"/>
              </a:lnSpc>
            </a:pPr>
            <a:r>
              <a:rPr lang="en-US" sz="1350" b="1" dirty="0" smtClean="0">
                <a:solidFill>
                  <a:srgbClr val="5F5E5A"/>
                </a:solidFill>
                <a:latin typeface="Raleway"/>
              </a:rPr>
              <a:t>Call </a:t>
            </a:r>
            <a:r>
              <a:rPr lang="en-US" sz="1350" b="1" dirty="0">
                <a:solidFill>
                  <a:srgbClr val="5F5E5A"/>
                </a:solidFill>
                <a:latin typeface="Raleway"/>
              </a:rPr>
              <a:t>#: </a:t>
            </a:r>
            <a:r>
              <a:rPr lang="en-US" sz="1350" b="1" dirty="0" smtClean="0">
                <a:solidFill>
                  <a:srgbClr val="5F5E5A"/>
                </a:solidFill>
                <a:latin typeface="Raleway"/>
              </a:rPr>
              <a:t>FIC KHA</a:t>
            </a:r>
            <a:endParaRPr lang="en-US" sz="1350" b="1" dirty="0">
              <a:solidFill>
                <a:srgbClr val="5F5E5A"/>
              </a:solidFill>
              <a:latin typeface="Raleway"/>
            </a:endParaRPr>
          </a:p>
          <a:p>
            <a:pPr algn="l">
              <a:lnSpc>
                <a:spcPts val="1979"/>
              </a:lnSpc>
            </a:pPr>
            <a:r>
              <a:rPr lang="en-US" sz="1350" b="1" dirty="0" smtClean="0">
                <a:solidFill>
                  <a:srgbClr val="5F5E5A"/>
                </a:solidFill>
                <a:latin typeface="Raleway"/>
              </a:rPr>
              <a:t>Realistic Fiction</a:t>
            </a:r>
            <a:endParaRPr lang="en-US" sz="1350" b="1" dirty="0">
              <a:solidFill>
                <a:srgbClr val="5F5E5A"/>
              </a:solidFill>
              <a:latin typeface="Raleway"/>
            </a:endParaRPr>
          </a:p>
        </p:txBody>
      </p:sp>
      <p:sp>
        <p:nvSpPr>
          <p:cNvPr id="26" name="TextBox 4"/>
          <p:cNvSpPr txBox="1"/>
          <p:nvPr/>
        </p:nvSpPr>
        <p:spPr>
          <a:xfrm rot="-5400000">
            <a:off x="1215519" y="8766258"/>
            <a:ext cx="1669596" cy="747833"/>
          </a:xfrm>
          <a:prstGeom prst="rect">
            <a:avLst/>
          </a:prstGeom>
        </p:spPr>
        <p:txBody>
          <a:bodyPr lIns="0" tIns="0" rIns="0" bIns="0" rtlCol="0" anchor="t">
            <a:spAutoFit/>
          </a:bodyPr>
          <a:lstStyle/>
          <a:p>
            <a:pPr>
              <a:lnSpc>
                <a:spcPts val="1979"/>
              </a:lnSpc>
            </a:pPr>
            <a:r>
              <a:rPr lang="en-US" sz="1350" b="1" dirty="0">
                <a:solidFill>
                  <a:srgbClr val="5F5E5A"/>
                </a:solidFill>
                <a:latin typeface="Raleway"/>
              </a:rPr>
              <a:t>Amina’s Voice</a:t>
            </a:r>
          </a:p>
          <a:p>
            <a:pPr>
              <a:lnSpc>
                <a:spcPts val="1979"/>
              </a:lnSpc>
            </a:pPr>
            <a:r>
              <a:rPr lang="en-US" sz="1350" b="1" dirty="0">
                <a:solidFill>
                  <a:srgbClr val="5F5E5A"/>
                </a:solidFill>
                <a:latin typeface="Raleway"/>
              </a:rPr>
              <a:t>Call #: FIC KHA</a:t>
            </a:r>
          </a:p>
          <a:p>
            <a:pPr>
              <a:lnSpc>
                <a:spcPts val="1979"/>
              </a:lnSpc>
            </a:pPr>
            <a:r>
              <a:rPr lang="en-US" sz="1350" b="1" dirty="0">
                <a:solidFill>
                  <a:srgbClr val="5F5E5A"/>
                </a:solidFill>
                <a:latin typeface="Raleway"/>
              </a:rPr>
              <a:t>Realistic Fiction</a:t>
            </a:r>
          </a:p>
        </p:txBody>
      </p:sp>
      <p:sp>
        <p:nvSpPr>
          <p:cNvPr id="27" name="TextBox 5"/>
          <p:cNvSpPr txBox="1"/>
          <p:nvPr/>
        </p:nvSpPr>
        <p:spPr>
          <a:xfrm rot="-5400000">
            <a:off x="2091975" y="8766258"/>
            <a:ext cx="1669596" cy="747833"/>
          </a:xfrm>
          <a:prstGeom prst="rect">
            <a:avLst/>
          </a:prstGeom>
        </p:spPr>
        <p:txBody>
          <a:bodyPr lIns="0" tIns="0" rIns="0" bIns="0" rtlCol="0" anchor="t">
            <a:spAutoFit/>
          </a:bodyPr>
          <a:lstStyle/>
          <a:p>
            <a:pPr>
              <a:lnSpc>
                <a:spcPts val="1979"/>
              </a:lnSpc>
            </a:pPr>
            <a:r>
              <a:rPr lang="en-US" sz="1350" b="1" dirty="0">
                <a:solidFill>
                  <a:srgbClr val="5F5E5A"/>
                </a:solidFill>
                <a:latin typeface="Raleway"/>
              </a:rPr>
              <a:t>Amina’s Voice</a:t>
            </a:r>
          </a:p>
          <a:p>
            <a:pPr>
              <a:lnSpc>
                <a:spcPts val="1979"/>
              </a:lnSpc>
            </a:pPr>
            <a:r>
              <a:rPr lang="en-US" sz="1350" b="1" dirty="0">
                <a:solidFill>
                  <a:srgbClr val="5F5E5A"/>
                </a:solidFill>
                <a:latin typeface="Raleway"/>
              </a:rPr>
              <a:t>Call #: FIC KHA</a:t>
            </a:r>
          </a:p>
          <a:p>
            <a:pPr>
              <a:lnSpc>
                <a:spcPts val="1979"/>
              </a:lnSpc>
            </a:pPr>
            <a:r>
              <a:rPr lang="en-US" sz="1350" b="1" dirty="0">
                <a:solidFill>
                  <a:srgbClr val="5F5E5A"/>
                </a:solidFill>
                <a:latin typeface="Raleway"/>
              </a:rPr>
              <a:t>Realistic Fiction</a:t>
            </a:r>
          </a:p>
        </p:txBody>
      </p:sp>
      <p:sp>
        <p:nvSpPr>
          <p:cNvPr id="28" name="TextBox 6"/>
          <p:cNvSpPr txBox="1"/>
          <p:nvPr/>
        </p:nvSpPr>
        <p:spPr>
          <a:xfrm rot="-5400000">
            <a:off x="2968433" y="8766258"/>
            <a:ext cx="1669596" cy="747833"/>
          </a:xfrm>
          <a:prstGeom prst="rect">
            <a:avLst/>
          </a:prstGeom>
        </p:spPr>
        <p:txBody>
          <a:bodyPr lIns="0" tIns="0" rIns="0" bIns="0" rtlCol="0" anchor="t">
            <a:spAutoFit/>
          </a:bodyPr>
          <a:lstStyle/>
          <a:p>
            <a:pPr>
              <a:lnSpc>
                <a:spcPts val="1979"/>
              </a:lnSpc>
            </a:pPr>
            <a:r>
              <a:rPr lang="en-US" sz="1350" b="1" dirty="0">
                <a:solidFill>
                  <a:srgbClr val="5F5E5A"/>
                </a:solidFill>
                <a:latin typeface="Raleway"/>
              </a:rPr>
              <a:t>Amina’s Voice</a:t>
            </a:r>
          </a:p>
          <a:p>
            <a:pPr>
              <a:lnSpc>
                <a:spcPts val="1979"/>
              </a:lnSpc>
            </a:pPr>
            <a:r>
              <a:rPr lang="en-US" sz="1350" b="1" dirty="0">
                <a:solidFill>
                  <a:srgbClr val="5F5E5A"/>
                </a:solidFill>
                <a:latin typeface="Raleway"/>
              </a:rPr>
              <a:t>Call #: FIC KHA</a:t>
            </a:r>
          </a:p>
          <a:p>
            <a:pPr>
              <a:lnSpc>
                <a:spcPts val="1979"/>
              </a:lnSpc>
            </a:pPr>
            <a:r>
              <a:rPr lang="en-US" sz="1350" b="1" dirty="0">
                <a:solidFill>
                  <a:srgbClr val="5F5E5A"/>
                </a:solidFill>
                <a:latin typeface="Raleway"/>
              </a:rPr>
              <a:t>Realistic Fiction</a:t>
            </a:r>
          </a:p>
        </p:txBody>
      </p:sp>
      <p:sp>
        <p:nvSpPr>
          <p:cNvPr id="29" name="TextBox 7"/>
          <p:cNvSpPr txBox="1"/>
          <p:nvPr/>
        </p:nvSpPr>
        <p:spPr>
          <a:xfrm rot="-5400000">
            <a:off x="3844891" y="8766258"/>
            <a:ext cx="1669596" cy="747833"/>
          </a:xfrm>
          <a:prstGeom prst="rect">
            <a:avLst/>
          </a:prstGeom>
        </p:spPr>
        <p:txBody>
          <a:bodyPr lIns="0" tIns="0" rIns="0" bIns="0" rtlCol="0" anchor="t">
            <a:spAutoFit/>
          </a:bodyPr>
          <a:lstStyle/>
          <a:p>
            <a:pPr>
              <a:lnSpc>
                <a:spcPts val="1979"/>
              </a:lnSpc>
            </a:pPr>
            <a:r>
              <a:rPr lang="en-US" sz="1350" b="1" dirty="0">
                <a:solidFill>
                  <a:srgbClr val="5F5E5A"/>
                </a:solidFill>
                <a:latin typeface="Raleway"/>
              </a:rPr>
              <a:t>Amina’s Voice</a:t>
            </a:r>
          </a:p>
          <a:p>
            <a:pPr>
              <a:lnSpc>
                <a:spcPts val="1979"/>
              </a:lnSpc>
            </a:pPr>
            <a:r>
              <a:rPr lang="en-US" sz="1350" b="1" dirty="0">
                <a:solidFill>
                  <a:srgbClr val="5F5E5A"/>
                </a:solidFill>
                <a:latin typeface="Raleway"/>
              </a:rPr>
              <a:t>Call #: FIC KHA</a:t>
            </a:r>
          </a:p>
          <a:p>
            <a:pPr>
              <a:lnSpc>
                <a:spcPts val="1979"/>
              </a:lnSpc>
            </a:pPr>
            <a:r>
              <a:rPr lang="en-US" sz="1350" b="1" dirty="0">
                <a:solidFill>
                  <a:srgbClr val="5F5E5A"/>
                </a:solidFill>
                <a:latin typeface="Raleway"/>
              </a:rPr>
              <a:t>Realistic Fiction</a:t>
            </a:r>
          </a:p>
        </p:txBody>
      </p:sp>
      <p:sp>
        <p:nvSpPr>
          <p:cNvPr id="30" name="TextBox 8"/>
          <p:cNvSpPr txBox="1"/>
          <p:nvPr/>
        </p:nvSpPr>
        <p:spPr>
          <a:xfrm rot="-5400000">
            <a:off x="4721347" y="8766258"/>
            <a:ext cx="1669596" cy="747833"/>
          </a:xfrm>
          <a:prstGeom prst="rect">
            <a:avLst/>
          </a:prstGeom>
        </p:spPr>
        <p:txBody>
          <a:bodyPr lIns="0" tIns="0" rIns="0" bIns="0" rtlCol="0" anchor="t">
            <a:spAutoFit/>
          </a:bodyPr>
          <a:lstStyle/>
          <a:p>
            <a:pPr>
              <a:lnSpc>
                <a:spcPts val="1979"/>
              </a:lnSpc>
            </a:pPr>
            <a:r>
              <a:rPr lang="en-US" sz="1350" b="1" dirty="0">
                <a:solidFill>
                  <a:srgbClr val="5F5E5A"/>
                </a:solidFill>
                <a:latin typeface="Raleway"/>
              </a:rPr>
              <a:t>Amina’s Voice</a:t>
            </a:r>
          </a:p>
          <a:p>
            <a:pPr>
              <a:lnSpc>
                <a:spcPts val="1979"/>
              </a:lnSpc>
            </a:pPr>
            <a:r>
              <a:rPr lang="en-US" sz="1350" b="1" dirty="0">
                <a:solidFill>
                  <a:srgbClr val="5F5E5A"/>
                </a:solidFill>
                <a:latin typeface="Raleway"/>
              </a:rPr>
              <a:t>Call #: FIC KHA</a:t>
            </a:r>
          </a:p>
          <a:p>
            <a:pPr>
              <a:lnSpc>
                <a:spcPts val="1979"/>
              </a:lnSpc>
            </a:pPr>
            <a:r>
              <a:rPr lang="en-US" sz="1350" b="1" dirty="0">
                <a:solidFill>
                  <a:srgbClr val="5F5E5A"/>
                </a:solidFill>
                <a:latin typeface="Raleway"/>
              </a:rPr>
              <a:t>Realistic Fiction</a:t>
            </a:r>
          </a:p>
        </p:txBody>
      </p:sp>
      <p:sp>
        <p:nvSpPr>
          <p:cNvPr id="31" name="TextBox 9"/>
          <p:cNvSpPr txBox="1"/>
          <p:nvPr/>
        </p:nvSpPr>
        <p:spPr>
          <a:xfrm rot="-5400000">
            <a:off x="5597805" y="8766258"/>
            <a:ext cx="1669596" cy="747833"/>
          </a:xfrm>
          <a:prstGeom prst="rect">
            <a:avLst/>
          </a:prstGeom>
        </p:spPr>
        <p:txBody>
          <a:bodyPr lIns="0" tIns="0" rIns="0" bIns="0" rtlCol="0" anchor="t">
            <a:spAutoFit/>
          </a:bodyPr>
          <a:lstStyle/>
          <a:p>
            <a:pPr>
              <a:lnSpc>
                <a:spcPts val="1979"/>
              </a:lnSpc>
            </a:pPr>
            <a:r>
              <a:rPr lang="en-US" sz="1350" b="1" dirty="0">
                <a:solidFill>
                  <a:srgbClr val="5F5E5A"/>
                </a:solidFill>
                <a:latin typeface="Raleway"/>
              </a:rPr>
              <a:t>Amina’s Voice</a:t>
            </a:r>
          </a:p>
          <a:p>
            <a:pPr>
              <a:lnSpc>
                <a:spcPts val="1979"/>
              </a:lnSpc>
            </a:pPr>
            <a:r>
              <a:rPr lang="en-US" sz="1350" b="1" dirty="0">
                <a:solidFill>
                  <a:srgbClr val="5F5E5A"/>
                </a:solidFill>
                <a:latin typeface="Raleway"/>
              </a:rPr>
              <a:t>Call #: FIC KHA</a:t>
            </a:r>
          </a:p>
          <a:p>
            <a:pPr>
              <a:lnSpc>
                <a:spcPts val="1979"/>
              </a:lnSpc>
            </a:pPr>
            <a:r>
              <a:rPr lang="en-US" sz="1350" b="1" dirty="0">
                <a:solidFill>
                  <a:srgbClr val="5F5E5A"/>
                </a:solidFill>
                <a:latin typeface="Raleway"/>
              </a:rPr>
              <a:t>Realistic Fiction</a:t>
            </a:r>
          </a:p>
        </p:txBody>
      </p:sp>
      <p:sp>
        <p:nvSpPr>
          <p:cNvPr id="32" name="TextBox 10"/>
          <p:cNvSpPr txBox="1"/>
          <p:nvPr/>
        </p:nvSpPr>
        <p:spPr>
          <a:xfrm rot="-5400000">
            <a:off x="6474263" y="8766258"/>
            <a:ext cx="1669596" cy="747833"/>
          </a:xfrm>
          <a:prstGeom prst="rect">
            <a:avLst/>
          </a:prstGeom>
        </p:spPr>
        <p:txBody>
          <a:bodyPr lIns="0" tIns="0" rIns="0" bIns="0" rtlCol="0" anchor="t">
            <a:spAutoFit/>
          </a:bodyPr>
          <a:lstStyle/>
          <a:p>
            <a:pPr>
              <a:lnSpc>
                <a:spcPts val="1979"/>
              </a:lnSpc>
            </a:pPr>
            <a:r>
              <a:rPr lang="en-US" sz="1350" b="1" dirty="0">
                <a:solidFill>
                  <a:srgbClr val="5F5E5A"/>
                </a:solidFill>
                <a:latin typeface="Raleway"/>
              </a:rPr>
              <a:t>Amina’s Voice</a:t>
            </a:r>
          </a:p>
          <a:p>
            <a:pPr>
              <a:lnSpc>
                <a:spcPts val="1979"/>
              </a:lnSpc>
            </a:pPr>
            <a:r>
              <a:rPr lang="en-US" sz="1350" b="1" dirty="0">
                <a:solidFill>
                  <a:srgbClr val="5F5E5A"/>
                </a:solidFill>
                <a:latin typeface="Raleway"/>
              </a:rPr>
              <a:t>Call #: FIC KHA</a:t>
            </a:r>
          </a:p>
          <a:p>
            <a:pPr>
              <a:lnSpc>
                <a:spcPts val="1979"/>
              </a:lnSpc>
            </a:pPr>
            <a:r>
              <a:rPr lang="en-US" sz="1350" b="1" dirty="0">
                <a:solidFill>
                  <a:srgbClr val="5F5E5A"/>
                </a:solidFill>
                <a:latin typeface="Raleway"/>
              </a:rPr>
              <a:t>Realistic Fiction</a:t>
            </a:r>
          </a:p>
        </p:txBody>
      </p:sp>
      <p:sp>
        <p:nvSpPr>
          <p:cNvPr id="33" name="TextBox 11"/>
          <p:cNvSpPr txBox="1"/>
          <p:nvPr/>
        </p:nvSpPr>
        <p:spPr>
          <a:xfrm rot="-5400000">
            <a:off x="377318" y="8766258"/>
            <a:ext cx="1669597" cy="747833"/>
          </a:xfrm>
          <a:prstGeom prst="rect">
            <a:avLst/>
          </a:prstGeom>
        </p:spPr>
        <p:txBody>
          <a:bodyPr lIns="0" tIns="0" rIns="0" bIns="0" rtlCol="0" anchor="t">
            <a:spAutoFit/>
          </a:bodyPr>
          <a:lstStyle/>
          <a:p>
            <a:pPr>
              <a:lnSpc>
                <a:spcPts val="1979"/>
              </a:lnSpc>
            </a:pPr>
            <a:r>
              <a:rPr lang="en-US" sz="1350" b="1" dirty="0">
                <a:solidFill>
                  <a:srgbClr val="5F5E5A"/>
                </a:solidFill>
                <a:latin typeface="Raleway"/>
              </a:rPr>
              <a:t>Amina’s Voice</a:t>
            </a:r>
          </a:p>
          <a:p>
            <a:pPr>
              <a:lnSpc>
                <a:spcPts val="1979"/>
              </a:lnSpc>
            </a:pPr>
            <a:r>
              <a:rPr lang="en-US" sz="1350" b="1" dirty="0">
                <a:solidFill>
                  <a:srgbClr val="5F5E5A"/>
                </a:solidFill>
                <a:latin typeface="Raleway"/>
              </a:rPr>
              <a:t>Call #: FIC KHA</a:t>
            </a:r>
          </a:p>
          <a:p>
            <a:pPr>
              <a:lnSpc>
                <a:spcPts val="1979"/>
              </a:lnSpc>
            </a:pPr>
            <a:r>
              <a:rPr lang="en-US" sz="1350" b="1" dirty="0">
                <a:solidFill>
                  <a:srgbClr val="5F5E5A"/>
                </a:solidFill>
                <a:latin typeface="Raleway"/>
              </a:rPr>
              <a:t>Realistic Fiction</a:t>
            </a:r>
          </a:p>
        </p:txBody>
      </p:sp>
      <p:sp>
        <p:nvSpPr>
          <p:cNvPr id="34" name="TextBox 33"/>
          <p:cNvSpPr txBox="1"/>
          <p:nvPr/>
        </p:nvSpPr>
        <p:spPr>
          <a:xfrm>
            <a:off x="443066" y="9336505"/>
            <a:ext cx="184731" cy="369332"/>
          </a:xfrm>
          <a:prstGeom prst="rect">
            <a:avLst/>
          </a:prstGeom>
          <a:noFill/>
        </p:spPr>
        <p:txBody>
          <a:bodyPr wrap="none" rtlCol="0">
            <a:spAutoFit/>
          </a:bodyPr>
          <a:lstStyle/>
          <a:p>
            <a:endParaRPr lang="en-US"/>
          </a:p>
        </p:txBody>
      </p:sp>
      <p:pic>
        <p:nvPicPr>
          <p:cNvPr id="35" name="Picture 8" descr="elated image"/>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rot="20604345">
            <a:off x="127491" y="117022"/>
            <a:ext cx="1000612" cy="80049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descr="elated image"/>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rot="1097033">
            <a:off x="6622156" y="129558"/>
            <a:ext cx="1000612" cy="80049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0" descr="https://images-na.ssl-images-amazon.com/images/I/81xCMG1q7Q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187" y="1470913"/>
            <a:ext cx="2297302" cy="3472208"/>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13"/>
          <p:cNvGrpSpPr/>
          <p:nvPr/>
        </p:nvGrpSpPr>
        <p:grpSpPr>
          <a:xfrm rot="5400000">
            <a:off x="3171007" y="2813620"/>
            <a:ext cx="1527689" cy="8601451"/>
            <a:chOff x="0" y="0"/>
            <a:chExt cx="2387525" cy="14328175"/>
          </a:xfrm>
        </p:grpSpPr>
        <p:sp>
          <p:nvSpPr>
            <p:cNvPr id="38" name="Freeform 14"/>
            <p:cNvSpPr/>
            <p:nvPr/>
          </p:nvSpPr>
          <p:spPr>
            <a:xfrm>
              <a:off x="0" y="0"/>
              <a:ext cx="2387525" cy="14328175"/>
            </a:xfrm>
            <a:custGeom>
              <a:avLst/>
              <a:gdLst/>
              <a:ahLst/>
              <a:cxnLst/>
              <a:rect l="l" t="t" r="r" b="b"/>
              <a:pathLst>
                <a:path w="2387525" h="14328175">
                  <a:moveTo>
                    <a:pt x="60960" y="435610"/>
                  </a:moveTo>
                  <a:lnTo>
                    <a:pt x="142240" y="354330"/>
                  </a:lnTo>
                  <a:lnTo>
                    <a:pt x="142240" y="615950"/>
                  </a:lnTo>
                  <a:lnTo>
                    <a:pt x="158750" y="615950"/>
                  </a:lnTo>
                  <a:lnTo>
                    <a:pt x="158750" y="339090"/>
                  </a:lnTo>
                  <a:lnTo>
                    <a:pt x="340360" y="157480"/>
                  </a:lnTo>
                  <a:lnTo>
                    <a:pt x="643175" y="157480"/>
                  </a:lnTo>
                  <a:lnTo>
                    <a:pt x="643175" y="140970"/>
                  </a:lnTo>
                  <a:lnTo>
                    <a:pt x="355600" y="140970"/>
                  </a:lnTo>
                  <a:lnTo>
                    <a:pt x="435610" y="60960"/>
                  </a:lnTo>
                  <a:lnTo>
                    <a:pt x="643175" y="60960"/>
                  </a:lnTo>
                  <a:lnTo>
                    <a:pt x="643175" y="0"/>
                  </a:lnTo>
                  <a:lnTo>
                    <a:pt x="0" y="0"/>
                  </a:lnTo>
                  <a:lnTo>
                    <a:pt x="0" y="615950"/>
                  </a:lnTo>
                  <a:lnTo>
                    <a:pt x="60960" y="615950"/>
                  </a:lnTo>
                  <a:lnTo>
                    <a:pt x="60960" y="435610"/>
                  </a:lnTo>
                  <a:close/>
                  <a:moveTo>
                    <a:pt x="0" y="615950"/>
                  </a:moveTo>
                  <a:lnTo>
                    <a:pt x="60960" y="615950"/>
                  </a:lnTo>
                  <a:lnTo>
                    <a:pt x="60960" y="13700795"/>
                  </a:lnTo>
                  <a:lnTo>
                    <a:pt x="0" y="13700795"/>
                  </a:lnTo>
                  <a:lnTo>
                    <a:pt x="0" y="615950"/>
                  </a:lnTo>
                  <a:close/>
                  <a:moveTo>
                    <a:pt x="142240" y="615950"/>
                  </a:moveTo>
                  <a:lnTo>
                    <a:pt x="158750" y="615950"/>
                  </a:lnTo>
                  <a:lnTo>
                    <a:pt x="158750" y="13700795"/>
                  </a:lnTo>
                  <a:lnTo>
                    <a:pt x="142240" y="13700795"/>
                  </a:lnTo>
                  <a:lnTo>
                    <a:pt x="142240" y="615950"/>
                  </a:lnTo>
                  <a:close/>
                  <a:moveTo>
                    <a:pt x="435610" y="14267214"/>
                  </a:moveTo>
                  <a:lnTo>
                    <a:pt x="355600" y="14187205"/>
                  </a:lnTo>
                  <a:lnTo>
                    <a:pt x="643175" y="14187205"/>
                  </a:lnTo>
                  <a:lnTo>
                    <a:pt x="643175" y="14170695"/>
                  </a:lnTo>
                  <a:lnTo>
                    <a:pt x="339090" y="14170695"/>
                  </a:lnTo>
                  <a:lnTo>
                    <a:pt x="158750" y="13990355"/>
                  </a:lnTo>
                  <a:lnTo>
                    <a:pt x="158750" y="13700795"/>
                  </a:lnTo>
                  <a:lnTo>
                    <a:pt x="142240" y="13700795"/>
                  </a:lnTo>
                  <a:lnTo>
                    <a:pt x="142240" y="13973845"/>
                  </a:lnTo>
                  <a:lnTo>
                    <a:pt x="60960" y="13892566"/>
                  </a:lnTo>
                  <a:lnTo>
                    <a:pt x="60960" y="13700795"/>
                  </a:lnTo>
                  <a:lnTo>
                    <a:pt x="0" y="13700795"/>
                  </a:lnTo>
                  <a:lnTo>
                    <a:pt x="0" y="14328175"/>
                  </a:lnTo>
                  <a:lnTo>
                    <a:pt x="643175" y="14328175"/>
                  </a:lnTo>
                  <a:lnTo>
                    <a:pt x="643175" y="14267216"/>
                  </a:lnTo>
                  <a:lnTo>
                    <a:pt x="435610" y="14267216"/>
                  </a:lnTo>
                  <a:close/>
                  <a:moveTo>
                    <a:pt x="643175" y="14267214"/>
                  </a:moveTo>
                  <a:lnTo>
                    <a:pt x="1779195" y="14267214"/>
                  </a:lnTo>
                  <a:lnTo>
                    <a:pt x="1779195" y="14328175"/>
                  </a:lnTo>
                  <a:lnTo>
                    <a:pt x="643175" y="14328175"/>
                  </a:lnTo>
                  <a:lnTo>
                    <a:pt x="643175" y="14267214"/>
                  </a:lnTo>
                  <a:close/>
                  <a:moveTo>
                    <a:pt x="643175" y="14170695"/>
                  </a:moveTo>
                  <a:lnTo>
                    <a:pt x="1779195" y="14170695"/>
                  </a:lnTo>
                  <a:lnTo>
                    <a:pt x="1779195" y="14187205"/>
                  </a:lnTo>
                  <a:lnTo>
                    <a:pt x="643175" y="14187205"/>
                  </a:lnTo>
                  <a:lnTo>
                    <a:pt x="643175" y="14170695"/>
                  </a:lnTo>
                  <a:close/>
                  <a:moveTo>
                    <a:pt x="2387525" y="13700795"/>
                  </a:moveTo>
                  <a:lnTo>
                    <a:pt x="2326565" y="13700795"/>
                  </a:lnTo>
                  <a:lnTo>
                    <a:pt x="2326565" y="13892564"/>
                  </a:lnTo>
                  <a:lnTo>
                    <a:pt x="2246555" y="13972575"/>
                  </a:lnTo>
                  <a:lnTo>
                    <a:pt x="2246555" y="13700795"/>
                  </a:lnTo>
                  <a:lnTo>
                    <a:pt x="2230045" y="13700795"/>
                  </a:lnTo>
                  <a:lnTo>
                    <a:pt x="2230045" y="13987814"/>
                  </a:lnTo>
                  <a:lnTo>
                    <a:pt x="2047165" y="14170695"/>
                  </a:lnTo>
                  <a:lnTo>
                    <a:pt x="1776655" y="14170695"/>
                  </a:lnTo>
                  <a:lnTo>
                    <a:pt x="1776655" y="14187205"/>
                  </a:lnTo>
                  <a:lnTo>
                    <a:pt x="2030655" y="14187205"/>
                  </a:lnTo>
                  <a:lnTo>
                    <a:pt x="1950645" y="14267214"/>
                  </a:lnTo>
                  <a:lnTo>
                    <a:pt x="1776655" y="14267214"/>
                  </a:lnTo>
                  <a:lnTo>
                    <a:pt x="1776655" y="14328175"/>
                  </a:lnTo>
                  <a:lnTo>
                    <a:pt x="2386255" y="14328175"/>
                  </a:lnTo>
                  <a:lnTo>
                    <a:pt x="2387525" y="13700795"/>
                  </a:lnTo>
                  <a:close/>
                  <a:moveTo>
                    <a:pt x="2231315" y="615950"/>
                  </a:moveTo>
                  <a:lnTo>
                    <a:pt x="2247825" y="615950"/>
                  </a:lnTo>
                  <a:lnTo>
                    <a:pt x="2247825" y="13700795"/>
                  </a:lnTo>
                  <a:lnTo>
                    <a:pt x="2231315" y="13700795"/>
                  </a:lnTo>
                  <a:lnTo>
                    <a:pt x="2231315" y="615950"/>
                  </a:lnTo>
                  <a:close/>
                  <a:moveTo>
                    <a:pt x="2326565" y="615950"/>
                  </a:moveTo>
                  <a:lnTo>
                    <a:pt x="2387525" y="615950"/>
                  </a:lnTo>
                  <a:lnTo>
                    <a:pt x="2387525" y="13700795"/>
                  </a:lnTo>
                  <a:lnTo>
                    <a:pt x="2326565" y="13700795"/>
                  </a:lnTo>
                  <a:lnTo>
                    <a:pt x="2326565" y="615950"/>
                  </a:lnTo>
                  <a:close/>
                  <a:moveTo>
                    <a:pt x="1951915" y="60960"/>
                  </a:moveTo>
                  <a:lnTo>
                    <a:pt x="2031925" y="140970"/>
                  </a:lnTo>
                  <a:lnTo>
                    <a:pt x="1777925" y="140970"/>
                  </a:lnTo>
                  <a:lnTo>
                    <a:pt x="1777925" y="157480"/>
                  </a:lnTo>
                  <a:lnTo>
                    <a:pt x="2047165" y="157480"/>
                  </a:lnTo>
                  <a:lnTo>
                    <a:pt x="2230045" y="340360"/>
                  </a:lnTo>
                  <a:lnTo>
                    <a:pt x="2230045" y="615950"/>
                  </a:lnTo>
                  <a:lnTo>
                    <a:pt x="2246555" y="615950"/>
                  </a:lnTo>
                  <a:lnTo>
                    <a:pt x="2246555" y="356870"/>
                  </a:lnTo>
                  <a:lnTo>
                    <a:pt x="2326565" y="436880"/>
                  </a:lnTo>
                  <a:lnTo>
                    <a:pt x="2326565" y="617220"/>
                  </a:lnTo>
                  <a:lnTo>
                    <a:pt x="2387525" y="617220"/>
                  </a:lnTo>
                  <a:lnTo>
                    <a:pt x="2387525" y="0"/>
                  </a:lnTo>
                  <a:lnTo>
                    <a:pt x="1777925" y="0"/>
                  </a:lnTo>
                  <a:lnTo>
                    <a:pt x="1777925" y="60960"/>
                  </a:lnTo>
                  <a:lnTo>
                    <a:pt x="1951915" y="60960"/>
                  </a:lnTo>
                  <a:close/>
                  <a:moveTo>
                    <a:pt x="643175" y="140970"/>
                  </a:moveTo>
                  <a:lnTo>
                    <a:pt x="1779195" y="140970"/>
                  </a:lnTo>
                  <a:lnTo>
                    <a:pt x="1779195" y="157480"/>
                  </a:lnTo>
                  <a:lnTo>
                    <a:pt x="643175" y="157480"/>
                  </a:lnTo>
                  <a:lnTo>
                    <a:pt x="643175" y="140970"/>
                  </a:lnTo>
                  <a:close/>
                  <a:moveTo>
                    <a:pt x="643175" y="0"/>
                  </a:moveTo>
                  <a:lnTo>
                    <a:pt x="1779195" y="0"/>
                  </a:lnTo>
                  <a:lnTo>
                    <a:pt x="1779195" y="60960"/>
                  </a:lnTo>
                  <a:lnTo>
                    <a:pt x="643175" y="60960"/>
                  </a:lnTo>
                  <a:lnTo>
                    <a:pt x="643175" y="0"/>
                  </a:lnTo>
                  <a:close/>
                </a:path>
              </a:pathLst>
            </a:custGeom>
            <a:solidFill>
              <a:srgbClr val="EFF0F2"/>
            </a:solidFill>
          </p:spPr>
        </p:sp>
      </p:grpSp>
      <p:sp>
        <p:nvSpPr>
          <p:cNvPr id="39" name="TextBox 15"/>
          <p:cNvSpPr txBox="1"/>
          <p:nvPr/>
        </p:nvSpPr>
        <p:spPr>
          <a:xfrm>
            <a:off x="1822904" y="6705600"/>
            <a:ext cx="5416096" cy="846386"/>
          </a:xfrm>
          <a:prstGeom prst="rect">
            <a:avLst/>
          </a:prstGeom>
        </p:spPr>
        <p:txBody>
          <a:bodyPr wrap="square" lIns="0" tIns="0" rIns="0" bIns="0" rtlCol="0" anchor="t">
            <a:spAutoFit/>
          </a:bodyPr>
          <a:lstStyle/>
          <a:p>
            <a:pPr algn="ctr">
              <a:lnSpc>
                <a:spcPts val="2240"/>
              </a:lnSpc>
            </a:pPr>
            <a:r>
              <a:rPr lang="en-US" sz="1600" b="1" dirty="0">
                <a:solidFill>
                  <a:srgbClr val="5F5E5A"/>
                </a:solidFill>
                <a:latin typeface="Drukaatie Burti"/>
              </a:rPr>
              <a:t>A Virginia Readers' Choice (VRC) selection. To participate in Virginia Readers' Choice read at least four of the ten books on the VRC book list. Visit the library for more information</a:t>
            </a:r>
          </a:p>
        </p:txBody>
      </p:sp>
      <p:pic>
        <p:nvPicPr>
          <p:cNvPr id="40" name="Picture 21"/>
          <p:cNvPicPr>
            <a:picLocks noChangeAspect="1"/>
          </p:cNvPicPr>
          <p:nvPr/>
        </p:nvPicPr>
        <p:blipFill>
          <a:blip r:embed="rId5"/>
          <a:srcRect/>
          <a:stretch>
            <a:fillRect/>
          </a:stretch>
        </p:blipFill>
        <p:spPr>
          <a:xfrm>
            <a:off x="457200" y="6512284"/>
            <a:ext cx="1023267" cy="1183916"/>
          </a:xfrm>
          <a:prstGeom prst="rect">
            <a:avLst/>
          </a:prstGeom>
        </p:spPr>
      </p:pic>
    </p:spTree>
    <p:extLst>
      <p:ext uri="{BB962C8B-B14F-4D97-AF65-F5344CB8AC3E}">
        <p14:creationId xmlns:p14="http://schemas.microsoft.com/office/powerpoint/2010/main" val="2110862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74726" y="106201"/>
            <a:ext cx="6822948" cy="1102866"/>
          </a:xfrm>
          <a:prstGeom prst="rect">
            <a:avLst/>
          </a:prstGeom>
        </p:spPr>
        <p:txBody>
          <a:bodyPr wrap="square" lIns="0" tIns="0" rIns="0" bIns="0" rtlCol="0" anchor="t">
            <a:spAutoFit/>
          </a:bodyPr>
          <a:lstStyle/>
          <a:p>
            <a:pPr algn="ctr">
              <a:lnSpc>
                <a:spcPts val="4333"/>
              </a:lnSpc>
            </a:pPr>
            <a:r>
              <a:rPr lang="en-US" sz="4000" dirty="0">
                <a:solidFill>
                  <a:srgbClr val="5F5E5A"/>
                </a:solidFill>
                <a:latin typeface="Drukaatie Burti"/>
              </a:rPr>
              <a:t>VRC Selection</a:t>
            </a:r>
          </a:p>
          <a:p>
            <a:pPr algn="ctr">
              <a:lnSpc>
                <a:spcPts val="4333"/>
              </a:lnSpc>
            </a:pPr>
            <a:r>
              <a:rPr lang="en-US" sz="3200" dirty="0">
                <a:solidFill>
                  <a:srgbClr val="5F5E5A"/>
                </a:solidFill>
                <a:latin typeface="Drukaatie Burti"/>
              </a:rPr>
              <a:t>YOUR NEXT GREAT READ!!</a:t>
            </a:r>
          </a:p>
        </p:txBody>
      </p:sp>
      <p:sp>
        <p:nvSpPr>
          <p:cNvPr id="3" name="TextBox 3"/>
          <p:cNvSpPr txBox="1"/>
          <p:nvPr/>
        </p:nvSpPr>
        <p:spPr>
          <a:xfrm rot="-5400000">
            <a:off x="-434753" y="8755454"/>
            <a:ext cx="1669596" cy="769441"/>
          </a:xfrm>
          <a:prstGeom prst="rect">
            <a:avLst/>
          </a:prstGeom>
        </p:spPr>
        <p:txBody>
          <a:bodyPr lIns="0" tIns="0" rIns="0" bIns="0" rtlCol="0" anchor="t">
            <a:spAutoFit/>
          </a:bodyPr>
          <a:lstStyle/>
          <a:p>
            <a:pPr>
              <a:lnSpc>
                <a:spcPts val="1979"/>
              </a:lnSpc>
            </a:pPr>
            <a:r>
              <a:rPr lang="en-US" sz="1350" b="1" dirty="0" smtClean="0">
                <a:solidFill>
                  <a:srgbClr val="5F5E5A"/>
                </a:solidFill>
                <a:latin typeface="Raleway"/>
              </a:rPr>
              <a:t>Braced</a:t>
            </a:r>
          </a:p>
          <a:p>
            <a:pPr>
              <a:lnSpc>
                <a:spcPts val="1979"/>
              </a:lnSpc>
            </a:pPr>
            <a:r>
              <a:rPr lang="en-US" sz="1350" b="1" dirty="0" smtClean="0">
                <a:solidFill>
                  <a:srgbClr val="5F5E5A"/>
                </a:solidFill>
                <a:latin typeface="Raleway"/>
              </a:rPr>
              <a:t>Call </a:t>
            </a:r>
            <a:r>
              <a:rPr lang="en-US" sz="1350" b="1" dirty="0">
                <a:solidFill>
                  <a:srgbClr val="5F5E5A"/>
                </a:solidFill>
                <a:latin typeface="Raleway"/>
              </a:rPr>
              <a:t>#: </a:t>
            </a:r>
            <a:r>
              <a:rPr lang="en-US" sz="1350" b="1" dirty="0" smtClean="0">
                <a:solidFill>
                  <a:srgbClr val="5F5E5A"/>
                </a:solidFill>
                <a:latin typeface="Raleway"/>
              </a:rPr>
              <a:t>FIC GER</a:t>
            </a:r>
            <a:endParaRPr lang="en-US" sz="1350" b="1" dirty="0">
              <a:solidFill>
                <a:srgbClr val="5F5E5A"/>
              </a:solidFill>
              <a:latin typeface="Raleway"/>
            </a:endParaRPr>
          </a:p>
          <a:p>
            <a:pPr algn="l">
              <a:lnSpc>
                <a:spcPts val="1979"/>
              </a:lnSpc>
            </a:pPr>
            <a:r>
              <a:rPr lang="en-US" sz="1350" b="1" dirty="0" smtClean="0">
                <a:solidFill>
                  <a:srgbClr val="5F5E5A"/>
                </a:solidFill>
                <a:latin typeface="Raleway"/>
              </a:rPr>
              <a:t>Realistic Fiction</a:t>
            </a:r>
            <a:endParaRPr lang="en-US" sz="1350" b="1" dirty="0">
              <a:solidFill>
                <a:srgbClr val="5F5E5A"/>
              </a:solidFill>
              <a:latin typeface="Raleway"/>
            </a:endParaRPr>
          </a:p>
        </p:txBody>
      </p:sp>
      <p:sp>
        <p:nvSpPr>
          <p:cNvPr id="4" name="TextBox 4"/>
          <p:cNvSpPr txBox="1"/>
          <p:nvPr/>
        </p:nvSpPr>
        <p:spPr>
          <a:xfrm rot="-5400000">
            <a:off x="1215519" y="8766258"/>
            <a:ext cx="1669596" cy="747833"/>
          </a:xfrm>
          <a:prstGeom prst="rect">
            <a:avLst/>
          </a:prstGeom>
        </p:spPr>
        <p:txBody>
          <a:bodyPr lIns="0" tIns="0" rIns="0" bIns="0" rtlCol="0" anchor="t">
            <a:spAutoFit/>
          </a:bodyPr>
          <a:lstStyle/>
          <a:p>
            <a:pPr>
              <a:lnSpc>
                <a:spcPts val="1979"/>
              </a:lnSpc>
            </a:pPr>
            <a:r>
              <a:rPr lang="en-US" sz="1350" b="1" dirty="0">
                <a:solidFill>
                  <a:srgbClr val="5F5E5A"/>
                </a:solidFill>
                <a:latin typeface="Raleway"/>
              </a:rPr>
              <a:t>Braced</a:t>
            </a:r>
          </a:p>
          <a:p>
            <a:pPr>
              <a:lnSpc>
                <a:spcPts val="1979"/>
              </a:lnSpc>
            </a:pPr>
            <a:r>
              <a:rPr lang="en-US" sz="1350" b="1" dirty="0">
                <a:solidFill>
                  <a:srgbClr val="5F5E5A"/>
                </a:solidFill>
                <a:latin typeface="Raleway"/>
              </a:rPr>
              <a:t>Call #: FIC GER</a:t>
            </a:r>
          </a:p>
          <a:p>
            <a:pPr>
              <a:lnSpc>
                <a:spcPts val="1979"/>
              </a:lnSpc>
            </a:pPr>
            <a:r>
              <a:rPr lang="en-US" sz="1350" b="1" dirty="0" smtClean="0">
                <a:solidFill>
                  <a:srgbClr val="5F5E5A"/>
                </a:solidFill>
                <a:latin typeface="Raleway"/>
              </a:rPr>
              <a:t>Realistic </a:t>
            </a:r>
            <a:r>
              <a:rPr lang="en-US" sz="1350" b="1" dirty="0">
                <a:solidFill>
                  <a:srgbClr val="5F5E5A"/>
                </a:solidFill>
                <a:latin typeface="Raleway"/>
              </a:rPr>
              <a:t>Fiction</a:t>
            </a:r>
          </a:p>
        </p:txBody>
      </p:sp>
      <p:sp>
        <p:nvSpPr>
          <p:cNvPr id="5" name="TextBox 5"/>
          <p:cNvSpPr txBox="1"/>
          <p:nvPr/>
        </p:nvSpPr>
        <p:spPr>
          <a:xfrm rot="-5400000">
            <a:off x="2091975" y="8766258"/>
            <a:ext cx="1669596" cy="747833"/>
          </a:xfrm>
          <a:prstGeom prst="rect">
            <a:avLst/>
          </a:prstGeom>
        </p:spPr>
        <p:txBody>
          <a:bodyPr lIns="0" tIns="0" rIns="0" bIns="0" rtlCol="0" anchor="t">
            <a:spAutoFit/>
          </a:bodyPr>
          <a:lstStyle/>
          <a:p>
            <a:pPr>
              <a:lnSpc>
                <a:spcPts val="1979"/>
              </a:lnSpc>
            </a:pPr>
            <a:r>
              <a:rPr lang="en-US" sz="1350" b="1" dirty="0">
                <a:solidFill>
                  <a:srgbClr val="5F5E5A"/>
                </a:solidFill>
                <a:latin typeface="Raleway"/>
              </a:rPr>
              <a:t>Braced</a:t>
            </a:r>
          </a:p>
          <a:p>
            <a:pPr>
              <a:lnSpc>
                <a:spcPts val="1979"/>
              </a:lnSpc>
            </a:pPr>
            <a:r>
              <a:rPr lang="en-US" sz="1350" b="1" dirty="0">
                <a:solidFill>
                  <a:srgbClr val="5F5E5A"/>
                </a:solidFill>
                <a:latin typeface="Raleway"/>
              </a:rPr>
              <a:t>Call #: FIC GER</a:t>
            </a:r>
          </a:p>
          <a:p>
            <a:pPr>
              <a:lnSpc>
                <a:spcPts val="1979"/>
              </a:lnSpc>
            </a:pPr>
            <a:r>
              <a:rPr lang="en-US" sz="1350" b="1" dirty="0" smtClean="0">
                <a:solidFill>
                  <a:srgbClr val="5F5E5A"/>
                </a:solidFill>
                <a:latin typeface="Raleway"/>
              </a:rPr>
              <a:t>Realistic </a:t>
            </a:r>
            <a:r>
              <a:rPr lang="en-US" sz="1350" b="1" dirty="0">
                <a:solidFill>
                  <a:srgbClr val="5F5E5A"/>
                </a:solidFill>
                <a:latin typeface="Raleway"/>
              </a:rPr>
              <a:t>Fiction</a:t>
            </a:r>
          </a:p>
        </p:txBody>
      </p:sp>
      <p:sp>
        <p:nvSpPr>
          <p:cNvPr id="6" name="TextBox 6"/>
          <p:cNvSpPr txBox="1"/>
          <p:nvPr/>
        </p:nvSpPr>
        <p:spPr>
          <a:xfrm rot="-5400000">
            <a:off x="2968433" y="8766258"/>
            <a:ext cx="1669596" cy="747833"/>
          </a:xfrm>
          <a:prstGeom prst="rect">
            <a:avLst/>
          </a:prstGeom>
        </p:spPr>
        <p:txBody>
          <a:bodyPr lIns="0" tIns="0" rIns="0" bIns="0" rtlCol="0" anchor="t">
            <a:spAutoFit/>
          </a:bodyPr>
          <a:lstStyle/>
          <a:p>
            <a:pPr>
              <a:lnSpc>
                <a:spcPts val="1979"/>
              </a:lnSpc>
            </a:pPr>
            <a:r>
              <a:rPr lang="en-US" sz="1350" b="1" dirty="0">
                <a:solidFill>
                  <a:srgbClr val="5F5E5A"/>
                </a:solidFill>
                <a:latin typeface="Raleway"/>
              </a:rPr>
              <a:t>Braced</a:t>
            </a:r>
          </a:p>
          <a:p>
            <a:pPr>
              <a:lnSpc>
                <a:spcPts val="1979"/>
              </a:lnSpc>
            </a:pPr>
            <a:r>
              <a:rPr lang="en-US" sz="1350" b="1" dirty="0">
                <a:solidFill>
                  <a:srgbClr val="5F5E5A"/>
                </a:solidFill>
                <a:latin typeface="Raleway"/>
              </a:rPr>
              <a:t>Call #: FIC GER</a:t>
            </a:r>
          </a:p>
          <a:p>
            <a:pPr>
              <a:lnSpc>
                <a:spcPts val="1979"/>
              </a:lnSpc>
            </a:pPr>
            <a:r>
              <a:rPr lang="en-US" sz="1350" b="1" dirty="0" smtClean="0">
                <a:solidFill>
                  <a:srgbClr val="5F5E5A"/>
                </a:solidFill>
                <a:latin typeface="Raleway"/>
              </a:rPr>
              <a:t>Realistic </a:t>
            </a:r>
            <a:r>
              <a:rPr lang="en-US" sz="1350" b="1" dirty="0">
                <a:solidFill>
                  <a:srgbClr val="5F5E5A"/>
                </a:solidFill>
                <a:latin typeface="Raleway"/>
              </a:rPr>
              <a:t>Fiction</a:t>
            </a:r>
          </a:p>
        </p:txBody>
      </p:sp>
      <p:sp>
        <p:nvSpPr>
          <p:cNvPr id="7" name="TextBox 7"/>
          <p:cNvSpPr txBox="1"/>
          <p:nvPr/>
        </p:nvSpPr>
        <p:spPr>
          <a:xfrm rot="-5400000">
            <a:off x="3844891" y="8766258"/>
            <a:ext cx="1669596" cy="747833"/>
          </a:xfrm>
          <a:prstGeom prst="rect">
            <a:avLst/>
          </a:prstGeom>
        </p:spPr>
        <p:txBody>
          <a:bodyPr lIns="0" tIns="0" rIns="0" bIns="0" rtlCol="0" anchor="t">
            <a:spAutoFit/>
          </a:bodyPr>
          <a:lstStyle/>
          <a:p>
            <a:pPr>
              <a:lnSpc>
                <a:spcPts val="1979"/>
              </a:lnSpc>
            </a:pPr>
            <a:r>
              <a:rPr lang="en-US" sz="1350" b="1" dirty="0">
                <a:solidFill>
                  <a:srgbClr val="5F5E5A"/>
                </a:solidFill>
                <a:latin typeface="Raleway"/>
              </a:rPr>
              <a:t>Braced</a:t>
            </a:r>
          </a:p>
          <a:p>
            <a:pPr>
              <a:lnSpc>
                <a:spcPts val="1979"/>
              </a:lnSpc>
            </a:pPr>
            <a:r>
              <a:rPr lang="en-US" sz="1350" b="1" dirty="0">
                <a:solidFill>
                  <a:srgbClr val="5F5E5A"/>
                </a:solidFill>
                <a:latin typeface="Raleway"/>
              </a:rPr>
              <a:t>Call #: FIC GER</a:t>
            </a:r>
          </a:p>
          <a:p>
            <a:pPr>
              <a:lnSpc>
                <a:spcPts val="1979"/>
              </a:lnSpc>
            </a:pPr>
            <a:r>
              <a:rPr lang="en-US" sz="1350" b="1" dirty="0" smtClean="0">
                <a:solidFill>
                  <a:srgbClr val="5F5E5A"/>
                </a:solidFill>
                <a:latin typeface="Raleway"/>
              </a:rPr>
              <a:t>Realistic </a:t>
            </a:r>
            <a:r>
              <a:rPr lang="en-US" sz="1350" b="1" dirty="0">
                <a:solidFill>
                  <a:srgbClr val="5F5E5A"/>
                </a:solidFill>
                <a:latin typeface="Raleway"/>
              </a:rPr>
              <a:t>Fiction</a:t>
            </a:r>
          </a:p>
        </p:txBody>
      </p:sp>
      <p:sp>
        <p:nvSpPr>
          <p:cNvPr id="8" name="TextBox 8"/>
          <p:cNvSpPr txBox="1"/>
          <p:nvPr/>
        </p:nvSpPr>
        <p:spPr>
          <a:xfrm rot="-5400000">
            <a:off x="4721347" y="8766258"/>
            <a:ext cx="1669596" cy="747833"/>
          </a:xfrm>
          <a:prstGeom prst="rect">
            <a:avLst/>
          </a:prstGeom>
        </p:spPr>
        <p:txBody>
          <a:bodyPr lIns="0" tIns="0" rIns="0" bIns="0" rtlCol="0" anchor="t">
            <a:spAutoFit/>
          </a:bodyPr>
          <a:lstStyle/>
          <a:p>
            <a:pPr>
              <a:lnSpc>
                <a:spcPts val="1979"/>
              </a:lnSpc>
            </a:pPr>
            <a:r>
              <a:rPr lang="en-US" sz="1350" b="1" dirty="0">
                <a:solidFill>
                  <a:srgbClr val="5F5E5A"/>
                </a:solidFill>
                <a:latin typeface="Raleway"/>
              </a:rPr>
              <a:t>Braced</a:t>
            </a:r>
          </a:p>
          <a:p>
            <a:pPr>
              <a:lnSpc>
                <a:spcPts val="1979"/>
              </a:lnSpc>
            </a:pPr>
            <a:r>
              <a:rPr lang="en-US" sz="1350" b="1" dirty="0">
                <a:solidFill>
                  <a:srgbClr val="5F5E5A"/>
                </a:solidFill>
                <a:latin typeface="Raleway"/>
              </a:rPr>
              <a:t>Call #: FIC GER</a:t>
            </a:r>
          </a:p>
          <a:p>
            <a:pPr>
              <a:lnSpc>
                <a:spcPts val="1979"/>
              </a:lnSpc>
            </a:pPr>
            <a:r>
              <a:rPr lang="en-US" sz="1350" b="1" dirty="0" smtClean="0">
                <a:solidFill>
                  <a:srgbClr val="5F5E5A"/>
                </a:solidFill>
                <a:latin typeface="Raleway"/>
              </a:rPr>
              <a:t>Realistic </a:t>
            </a:r>
            <a:r>
              <a:rPr lang="en-US" sz="1350" b="1" dirty="0">
                <a:solidFill>
                  <a:srgbClr val="5F5E5A"/>
                </a:solidFill>
                <a:latin typeface="Raleway"/>
              </a:rPr>
              <a:t>Fiction</a:t>
            </a:r>
          </a:p>
        </p:txBody>
      </p:sp>
      <p:sp>
        <p:nvSpPr>
          <p:cNvPr id="9" name="TextBox 9"/>
          <p:cNvSpPr txBox="1"/>
          <p:nvPr/>
        </p:nvSpPr>
        <p:spPr>
          <a:xfrm rot="-5400000">
            <a:off x="5597805" y="8766258"/>
            <a:ext cx="1669596" cy="747833"/>
          </a:xfrm>
          <a:prstGeom prst="rect">
            <a:avLst/>
          </a:prstGeom>
        </p:spPr>
        <p:txBody>
          <a:bodyPr lIns="0" tIns="0" rIns="0" bIns="0" rtlCol="0" anchor="t">
            <a:spAutoFit/>
          </a:bodyPr>
          <a:lstStyle/>
          <a:p>
            <a:pPr>
              <a:lnSpc>
                <a:spcPts val="1979"/>
              </a:lnSpc>
            </a:pPr>
            <a:r>
              <a:rPr lang="en-US" sz="1350" b="1" dirty="0">
                <a:solidFill>
                  <a:srgbClr val="5F5E5A"/>
                </a:solidFill>
                <a:latin typeface="Raleway"/>
              </a:rPr>
              <a:t>Braced</a:t>
            </a:r>
          </a:p>
          <a:p>
            <a:pPr>
              <a:lnSpc>
                <a:spcPts val="1979"/>
              </a:lnSpc>
            </a:pPr>
            <a:r>
              <a:rPr lang="en-US" sz="1350" b="1" dirty="0">
                <a:solidFill>
                  <a:srgbClr val="5F5E5A"/>
                </a:solidFill>
                <a:latin typeface="Raleway"/>
              </a:rPr>
              <a:t>Call #: FIC GER</a:t>
            </a:r>
          </a:p>
          <a:p>
            <a:pPr>
              <a:lnSpc>
                <a:spcPts val="1979"/>
              </a:lnSpc>
            </a:pPr>
            <a:r>
              <a:rPr lang="en-US" sz="1350" b="1" dirty="0" smtClean="0">
                <a:solidFill>
                  <a:srgbClr val="5F5E5A"/>
                </a:solidFill>
                <a:latin typeface="Raleway"/>
              </a:rPr>
              <a:t>Realistic </a:t>
            </a:r>
            <a:r>
              <a:rPr lang="en-US" sz="1350" b="1" dirty="0">
                <a:solidFill>
                  <a:srgbClr val="5F5E5A"/>
                </a:solidFill>
                <a:latin typeface="Raleway"/>
              </a:rPr>
              <a:t>Fiction</a:t>
            </a:r>
          </a:p>
        </p:txBody>
      </p:sp>
      <p:sp>
        <p:nvSpPr>
          <p:cNvPr id="10" name="TextBox 10"/>
          <p:cNvSpPr txBox="1"/>
          <p:nvPr/>
        </p:nvSpPr>
        <p:spPr>
          <a:xfrm rot="-5400000">
            <a:off x="6474263" y="8766258"/>
            <a:ext cx="1669596" cy="747833"/>
          </a:xfrm>
          <a:prstGeom prst="rect">
            <a:avLst/>
          </a:prstGeom>
        </p:spPr>
        <p:txBody>
          <a:bodyPr lIns="0" tIns="0" rIns="0" bIns="0" rtlCol="0" anchor="t">
            <a:spAutoFit/>
          </a:bodyPr>
          <a:lstStyle/>
          <a:p>
            <a:pPr>
              <a:lnSpc>
                <a:spcPts val="1979"/>
              </a:lnSpc>
            </a:pPr>
            <a:r>
              <a:rPr lang="en-US" sz="1350" b="1" dirty="0">
                <a:solidFill>
                  <a:srgbClr val="5F5E5A"/>
                </a:solidFill>
                <a:latin typeface="Raleway"/>
              </a:rPr>
              <a:t>Braced</a:t>
            </a:r>
          </a:p>
          <a:p>
            <a:pPr>
              <a:lnSpc>
                <a:spcPts val="1979"/>
              </a:lnSpc>
            </a:pPr>
            <a:r>
              <a:rPr lang="en-US" sz="1350" b="1" dirty="0">
                <a:solidFill>
                  <a:srgbClr val="5F5E5A"/>
                </a:solidFill>
                <a:latin typeface="Raleway"/>
              </a:rPr>
              <a:t>Call #: FIC GER</a:t>
            </a:r>
          </a:p>
          <a:p>
            <a:pPr>
              <a:lnSpc>
                <a:spcPts val="1979"/>
              </a:lnSpc>
            </a:pPr>
            <a:r>
              <a:rPr lang="en-US" sz="1350" b="1" dirty="0" smtClean="0">
                <a:solidFill>
                  <a:srgbClr val="5F5E5A"/>
                </a:solidFill>
                <a:latin typeface="Raleway"/>
              </a:rPr>
              <a:t>Realistic </a:t>
            </a:r>
            <a:r>
              <a:rPr lang="en-US" sz="1350" b="1" dirty="0">
                <a:solidFill>
                  <a:srgbClr val="5F5E5A"/>
                </a:solidFill>
                <a:latin typeface="Raleway"/>
              </a:rPr>
              <a:t>Fiction</a:t>
            </a:r>
          </a:p>
        </p:txBody>
      </p:sp>
      <p:sp>
        <p:nvSpPr>
          <p:cNvPr id="11" name="TextBox 11"/>
          <p:cNvSpPr txBox="1"/>
          <p:nvPr/>
        </p:nvSpPr>
        <p:spPr>
          <a:xfrm rot="-5400000">
            <a:off x="377318" y="8766258"/>
            <a:ext cx="1669597" cy="747833"/>
          </a:xfrm>
          <a:prstGeom prst="rect">
            <a:avLst/>
          </a:prstGeom>
        </p:spPr>
        <p:txBody>
          <a:bodyPr lIns="0" tIns="0" rIns="0" bIns="0" rtlCol="0" anchor="t">
            <a:spAutoFit/>
          </a:bodyPr>
          <a:lstStyle/>
          <a:p>
            <a:pPr>
              <a:lnSpc>
                <a:spcPts val="1979"/>
              </a:lnSpc>
            </a:pPr>
            <a:r>
              <a:rPr lang="en-US" sz="1350" b="1" dirty="0">
                <a:solidFill>
                  <a:srgbClr val="5F5E5A"/>
                </a:solidFill>
                <a:latin typeface="Raleway"/>
              </a:rPr>
              <a:t>Braced</a:t>
            </a:r>
          </a:p>
          <a:p>
            <a:pPr>
              <a:lnSpc>
                <a:spcPts val="1979"/>
              </a:lnSpc>
            </a:pPr>
            <a:r>
              <a:rPr lang="en-US" sz="1350" b="1" dirty="0">
                <a:solidFill>
                  <a:srgbClr val="5F5E5A"/>
                </a:solidFill>
                <a:latin typeface="Raleway"/>
              </a:rPr>
              <a:t>Call #: FIC GER</a:t>
            </a:r>
          </a:p>
          <a:p>
            <a:pPr>
              <a:lnSpc>
                <a:spcPts val="1979"/>
              </a:lnSpc>
            </a:pPr>
            <a:r>
              <a:rPr lang="en-US" sz="1350" b="1" dirty="0" smtClean="0">
                <a:solidFill>
                  <a:srgbClr val="5F5E5A"/>
                </a:solidFill>
                <a:latin typeface="Raleway"/>
              </a:rPr>
              <a:t>Realistic </a:t>
            </a:r>
            <a:r>
              <a:rPr lang="en-US" sz="1350" b="1" dirty="0">
                <a:solidFill>
                  <a:srgbClr val="5F5E5A"/>
                </a:solidFill>
                <a:latin typeface="Raleway"/>
              </a:rPr>
              <a:t>Fiction</a:t>
            </a:r>
          </a:p>
        </p:txBody>
      </p:sp>
      <p:sp>
        <p:nvSpPr>
          <p:cNvPr id="12" name="TextBox 12"/>
          <p:cNvSpPr txBox="1"/>
          <p:nvPr/>
        </p:nvSpPr>
        <p:spPr>
          <a:xfrm>
            <a:off x="1327598" y="7878190"/>
            <a:ext cx="5165271" cy="417739"/>
          </a:xfrm>
          <a:prstGeom prst="rect">
            <a:avLst/>
          </a:prstGeom>
        </p:spPr>
        <p:txBody>
          <a:bodyPr lIns="0" tIns="0" rIns="0" bIns="0" rtlCol="0" anchor="t">
            <a:spAutoFit/>
          </a:bodyPr>
          <a:lstStyle/>
          <a:p>
            <a:pPr algn="ctr">
              <a:lnSpc>
                <a:spcPts val="1679"/>
              </a:lnSpc>
            </a:pPr>
            <a:r>
              <a:rPr lang="en-US" sz="1200" b="1">
                <a:solidFill>
                  <a:srgbClr val="5F5E5A"/>
                </a:solidFill>
                <a:latin typeface="Raleway"/>
              </a:rPr>
              <a:t>Interested in this book? Carefully tear off a strip and find the book on the shelf!</a:t>
            </a:r>
            <a:r>
              <a:rPr lang="en-US" sz="1178" b="1">
                <a:solidFill>
                  <a:srgbClr val="5F5E5A"/>
                </a:solidFill>
                <a:latin typeface="Raleway"/>
              </a:rPr>
              <a:t> </a:t>
            </a:r>
            <a:r>
              <a:rPr lang="en-US" sz="1200" b="1">
                <a:solidFill>
                  <a:srgbClr val="5F5E5A"/>
                </a:solidFill>
                <a:latin typeface="Raleway"/>
              </a:rPr>
              <a:t> If the book is not in, see the librarian to place it on hold!</a:t>
            </a:r>
          </a:p>
        </p:txBody>
      </p:sp>
      <p:sp>
        <p:nvSpPr>
          <p:cNvPr id="17" name="AutoShape 17"/>
          <p:cNvSpPr/>
          <p:nvPr/>
        </p:nvSpPr>
        <p:spPr>
          <a:xfrm>
            <a:off x="0" y="1122446"/>
            <a:ext cx="7772400" cy="5228055"/>
          </a:xfrm>
          <a:prstGeom prst="rect">
            <a:avLst/>
          </a:prstGeom>
          <a:solidFill>
            <a:srgbClr val="D9D9D9"/>
          </a:solidFill>
        </p:spPr>
      </p:sp>
      <p:sp>
        <p:nvSpPr>
          <p:cNvPr id="18" name="TextBox 18"/>
          <p:cNvSpPr txBox="1"/>
          <p:nvPr/>
        </p:nvSpPr>
        <p:spPr>
          <a:xfrm>
            <a:off x="3140937" y="1382881"/>
            <a:ext cx="4156738" cy="4431983"/>
          </a:xfrm>
          <a:prstGeom prst="rect">
            <a:avLst/>
          </a:prstGeom>
        </p:spPr>
        <p:txBody>
          <a:bodyPr wrap="square" lIns="0" tIns="0" rIns="0" bIns="0" rtlCol="0" anchor="t">
            <a:spAutoFit/>
          </a:bodyPr>
          <a:lstStyle/>
          <a:p>
            <a:r>
              <a:rPr lang="en-US" sz="1600" dirty="0">
                <a:latin typeface="Franklin Gothic Medium" charset="0"/>
                <a:ea typeface="Franklin Gothic Medium" charset="0"/>
                <a:cs typeface="Franklin Gothic Medium" charset="0"/>
              </a:rPr>
              <a:t>Rachel Brooks is excited for the new school year. She's finally earned a place as a forward on her soccer team. Her best friends make everything fun. And she really likes Tate, and she's pretty sure he likes her back. After one last appointment with her scoliosis doctor, this will be her best year yet.</a:t>
            </a:r>
            <a:br>
              <a:rPr lang="en-US" sz="1600" dirty="0">
                <a:latin typeface="Franklin Gothic Medium" charset="0"/>
                <a:ea typeface="Franklin Gothic Medium" charset="0"/>
                <a:cs typeface="Franklin Gothic Medium" charset="0"/>
              </a:rPr>
            </a:br>
            <a:r>
              <a:rPr lang="en-US" sz="1600" dirty="0">
                <a:latin typeface="Franklin Gothic Medium" charset="0"/>
                <a:ea typeface="Franklin Gothic Medium" charset="0"/>
                <a:cs typeface="Franklin Gothic Medium" charset="0"/>
              </a:rPr>
              <a:t/>
            </a:r>
            <a:br>
              <a:rPr lang="en-US" sz="1600" dirty="0">
                <a:latin typeface="Franklin Gothic Medium" charset="0"/>
                <a:ea typeface="Franklin Gothic Medium" charset="0"/>
                <a:cs typeface="Franklin Gothic Medium" charset="0"/>
              </a:rPr>
            </a:br>
            <a:r>
              <a:rPr lang="en-US" sz="1600" dirty="0">
                <a:latin typeface="Franklin Gothic Medium" charset="0"/>
                <a:ea typeface="Franklin Gothic Medium" charset="0"/>
                <a:cs typeface="Franklin Gothic Medium" charset="0"/>
              </a:rPr>
              <a:t>Then the doctor delivers some terrible news: The sideways curve in Rachel's spine has gotten worse, and she needs to wear a back brace twenty-three hours a day. The brace wraps her in hard plastic from shoulder blades to hips. It changes how her clothes fit, how she kicks a ball, and how everyone sees her -- even her friends and Tate. But as Rachel confronts all the challenges the brace presents, the biggest change of all may lie in how she sees herself.</a:t>
            </a:r>
            <a:endParaRPr lang="en-US" sz="1600" dirty="0">
              <a:solidFill>
                <a:srgbClr val="000000"/>
              </a:solidFill>
              <a:latin typeface="Franklin Gothic Medium" charset="0"/>
              <a:ea typeface="Franklin Gothic Medium" charset="0"/>
              <a:cs typeface="Franklin Gothic Medium" charset="0"/>
            </a:endParaRPr>
          </a:p>
        </p:txBody>
      </p:sp>
      <p:sp>
        <p:nvSpPr>
          <p:cNvPr id="19" name="TextBox 19"/>
          <p:cNvSpPr txBox="1"/>
          <p:nvPr/>
        </p:nvSpPr>
        <p:spPr>
          <a:xfrm>
            <a:off x="216851" y="5105400"/>
            <a:ext cx="2695485" cy="1000274"/>
          </a:xfrm>
          <a:prstGeom prst="rect">
            <a:avLst/>
          </a:prstGeom>
        </p:spPr>
        <p:txBody>
          <a:bodyPr lIns="0" tIns="0" rIns="0" bIns="0" rtlCol="0" anchor="t">
            <a:spAutoFit/>
          </a:bodyPr>
          <a:lstStyle/>
          <a:p>
            <a:pPr algn="ctr">
              <a:lnSpc>
                <a:spcPts val="1852"/>
              </a:lnSpc>
            </a:pPr>
            <a:r>
              <a:rPr lang="en-US" sz="1600" b="1" dirty="0" smtClean="0">
                <a:solidFill>
                  <a:srgbClr val="000000"/>
                </a:solidFill>
                <a:latin typeface="Raleway"/>
              </a:rPr>
              <a:t>Braced</a:t>
            </a:r>
            <a:endParaRPr lang="en-US" sz="1600" b="1" dirty="0">
              <a:solidFill>
                <a:srgbClr val="000000"/>
              </a:solidFill>
              <a:latin typeface="Raleway"/>
            </a:endParaRPr>
          </a:p>
          <a:p>
            <a:pPr algn="ctr">
              <a:lnSpc>
                <a:spcPts val="1852"/>
              </a:lnSpc>
            </a:pPr>
            <a:r>
              <a:rPr lang="en-US" sz="1428" b="1" dirty="0">
                <a:solidFill>
                  <a:srgbClr val="000000"/>
                </a:solidFill>
                <a:latin typeface="Raleway"/>
              </a:rPr>
              <a:t>By: </a:t>
            </a:r>
            <a:r>
              <a:rPr lang="en-US" sz="1428" b="1" dirty="0" smtClean="0">
                <a:solidFill>
                  <a:srgbClr val="000000"/>
                </a:solidFill>
                <a:latin typeface="Raleway"/>
              </a:rPr>
              <a:t>Alyson Gerber</a:t>
            </a:r>
            <a:endParaRPr lang="en-US" sz="1323" b="1" dirty="0">
              <a:solidFill>
                <a:srgbClr val="000000"/>
              </a:solidFill>
              <a:latin typeface="Raleway"/>
            </a:endParaRPr>
          </a:p>
          <a:p>
            <a:pPr algn="ctr">
              <a:lnSpc>
                <a:spcPts val="2000"/>
              </a:lnSpc>
            </a:pPr>
            <a:r>
              <a:rPr lang="en-US" sz="1428" b="1" dirty="0">
                <a:solidFill>
                  <a:srgbClr val="000000"/>
                </a:solidFill>
                <a:latin typeface="Raleway"/>
              </a:rPr>
              <a:t>Call #: FIC </a:t>
            </a:r>
            <a:r>
              <a:rPr lang="en-US" sz="1428" b="1" dirty="0" smtClean="0">
                <a:solidFill>
                  <a:srgbClr val="000000"/>
                </a:solidFill>
                <a:latin typeface="Raleway"/>
              </a:rPr>
              <a:t>GER</a:t>
            </a:r>
            <a:endParaRPr lang="en-US" sz="1428" b="1" dirty="0">
              <a:solidFill>
                <a:srgbClr val="000000"/>
              </a:solidFill>
              <a:latin typeface="Raleway"/>
            </a:endParaRPr>
          </a:p>
          <a:p>
            <a:pPr algn="ctr">
              <a:lnSpc>
                <a:spcPts val="2000"/>
              </a:lnSpc>
            </a:pPr>
            <a:r>
              <a:rPr lang="en-US" sz="1428" b="1" dirty="0" smtClean="0">
                <a:solidFill>
                  <a:srgbClr val="000000"/>
                </a:solidFill>
                <a:latin typeface="Raleway"/>
              </a:rPr>
              <a:t>Realistic Fiction</a:t>
            </a:r>
            <a:endParaRPr lang="en-US" sz="1428" b="1" dirty="0">
              <a:solidFill>
                <a:srgbClr val="000000"/>
              </a:solidFill>
              <a:latin typeface="Raleway"/>
            </a:endParaRPr>
          </a:p>
        </p:txBody>
      </p:sp>
      <p:sp>
        <p:nvSpPr>
          <p:cNvPr id="24" name="TextBox 23"/>
          <p:cNvSpPr txBox="1"/>
          <p:nvPr/>
        </p:nvSpPr>
        <p:spPr>
          <a:xfrm>
            <a:off x="443066" y="9336505"/>
            <a:ext cx="184731" cy="369332"/>
          </a:xfrm>
          <a:prstGeom prst="rect">
            <a:avLst/>
          </a:prstGeom>
          <a:noFill/>
        </p:spPr>
        <p:txBody>
          <a:bodyPr wrap="none" rtlCol="0">
            <a:spAutoFit/>
          </a:bodyPr>
          <a:lstStyle/>
          <a:p>
            <a:endParaRPr lang="en-US"/>
          </a:p>
        </p:txBody>
      </p:sp>
      <p:pic>
        <p:nvPicPr>
          <p:cNvPr id="31" name="Picture 8" descr="elated image"/>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rot="20604345">
            <a:off x="127491" y="117022"/>
            <a:ext cx="1000612" cy="80049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elated image"/>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rot="1097033">
            <a:off x="6622156" y="129558"/>
            <a:ext cx="1000612" cy="80049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8" descr="https://images-na.ssl-images-amazon.com/images/I/515p0z0K8%2B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343" y="1429130"/>
            <a:ext cx="2418857" cy="3526030"/>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13"/>
          <p:cNvGrpSpPr/>
          <p:nvPr/>
        </p:nvGrpSpPr>
        <p:grpSpPr>
          <a:xfrm rot="5400000">
            <a:off x="3171007" y="2813620"/>
            <a:ext cx="1527689" cy="8601451"/>
            <a:chOff x="0" y="0"/>
            <a:chExt cx="2387525" cy="14328175"/>
          </a:xfrm>
        </p:grpSpPr>
        <p:sp>
          <p:nvSpPr>
            <p:cNvPr id="27" name="Freeform 14"/>
            <p:cNvSpPr/>
            <p:nvPr/>
          </p:nvSpPr>
          <p:spPr>
            <a:xfrm>
              <a:off x="0" y="0"/>
              <a:ext cx="2387525" cy="14328175"/>
            </a:xfrm>
            <a:custGeom>
              <a:avLst/>
              <a:gdLst/>
              <a:ahLst/>
              <a:cxnLst/>
              <a:rect l="l" t="t" r="r" b="b"/>
              <a:pathLst>
                <a:path w="2387525" h="14328175">
                  <a:moveTo>
                    <a:pt x="60960" y="435610"/>
                  </a:moveTo>
                  <a:lnTo>
                    <a:pt x="142240" y="354330"/>
                  </a:lnTo>
                  <a:lnTo>
                    <a:pt x="142240" y="615950"/>
                  </a:lnTo>
                  <a:lnTo>
                    <a:pt x="158750" y="615950"/>
                  </a:lnTo>
                  <a:lnTo>
                    <a:pt x="158750" y="339090"/>
                  </a:lnTo>
                  <a:lnTo>
                    <a:pt x="340360" y="157480"/>
                  </a:lnTo>
                  <a:lnTo>
                    <a:pt x="643175" y="157480"/>
                  </a:lnTo>
                  <a:lnTo>
                    <a:pt x="643175" y="140970"/>
                  </a:lnTo>
                  <a:lnTo>
                    <a:pt x="355600" y="140970"/>
                  </a:lnTo>
                  <a:lnTo>
                    <a:pt x="435610" y="60960"/>
                  </a:lnTo>
                  <a:lnTo>
                    <a:pt x="643175" y="60960"/>
                  </a:lnTo>
                  <a:lnTo>
                    <a:pt x="643175" y="0"/>
                  </a:lnTo>
                  <a:lnTo>
                    <a:pt x="0" y="0"/>
                  </a:lnTo>
                  <a:lnTo>
                    <a:pt x="0" y="615950"/>
                  </a:lnTo>
                  <a:lnTo>
                    <a:pt x="60960" y="615950"/>
                  </a:lnTo>
                  <a:lnTo>
                    <a:pt x="60960" y="435610"/>
                  </a:lnTo>
                  <a:close/>
                  <a:moveTo>
                    <a:pt x="0" y="615950"/>
                  </a:moveTo>
                  <a:lnTo>
                    <a:pt x="60960" y="615950"/>
                  </a:lnTo>
                  <a:lnTo>
                    <a:pt x="60960" y="13700795"/>
                  </a:lnTo>
                  <a:lnTo>
                    <a:pt x="0" y="13700795"/>
                  </a:lnTo>
                  <a:lnTo>
                    <a:pt x="0" y="615950"/>
                  </a:lnTo>
                  <a:close/>
                  <a:moveTo>
                    <a:pt x="142240" y="615950"/>
                  </a:moveTo>
                  <a:lnTo>
                    <a:pt x="158750" y="615950"/>
                  </a:lnTo>
                  <a:lnTo>
                    <a:pt x="158750" y="13700795"/>
                  </a:lnTo>
                  <a:lnTo>
                    <a:pt x="142240" y="13700795"/>
                  </a:lnTo>
                  <a:lnTo>
                    <a:pt x="142240" y="615950"/>
                  </a:lnTo>
                  <a:close/>
                  <a:moveTo>
                    <a:pt x="435610" y="14267214"/>
                  </a:moveTo>
                  <a:lnTo>
                    <a:pt x="355600" y="14187205"/>
                  </a:lnTo>
                  <a:lnTo>
                    <a:pt x="643175" y="14187205"/>
                  </a:lnTo>
                  <a:lnTo>
                    <a:pt x="643175" y="14170695"/>
                  </a:lnTo>
                  <a:lnTo>
                    <a:pt x="339090" y="14170695"/>
                  </a:lnTo>
                  <a:lnTo>
                    <a:pt x="158750" y="13990355"/>
                  </a:lnTo>
                  <a:lnTo>
                    <a:pt x="158750" y="13700795"/>
                  </a:lnTo>
                  <a:lnTo>
                    <a:pt x="142240" y="13700795"/>
                  </a:lnTo>
                  <a:lnTo>
                    <a:pt x="142240" y="13973845"/>
                  </a:lnTo>
                  <a:lnTo>
                    <a:pt x="60960" y="13892566"/>
                  </a:lnTo>
                  <a:lnTo>
                    <a:pt x="60960" y="13700795"/>
                  </a:lnTo>
                  <a:lnTo>
                    <a:pt x="0" y="13700795"/>
                  </a:lnTo>
                  <a:lnTo>
                    <a:pt x="0" y="14328175"/>
                  </a:lnTo>
                  <a:lnTo>
                    <a:pt x="643175" y="14328175"/>
                  </a:lnTo>
                  <a:lnTo>
                    <a:pt x="643175" y="14267216"/>
                  </a:lnTo>
                  <a:lnTo>
                    <a:pt x="435610" y="14267216"/>
                  </a:lnTo>
                  <a:close/>
                  <a:moveTo>
                    <a:pt x="643175" y="14267214"/>
                  </a:moveTo>
                  <a:lnTo>
                    <a:pt x="1779195" y="14267214"/>
                  </a:lnTo>
                  <a:lnTo>
                    <a:pt x="1779195" y="14328175"/>
                  </a:lnTo>
                  <a:lnTo>
                    <a:pt x="643175" y="14328175"/>
                  </a:lnTo>
                  <a:lnTo>
                    <a:pt x="643175" y="14267214"/>
                  </a:lnTo>
                  <a:close/>
                  <a:moveTo>
                    <a:pt x="643175" y="14170695"/>
                  </a:moveTo>
                  <a:lnTo>
                    <a:pt x="1779195" y="14170695"/>
                  </a:lnTo>
                  <a:lnTo>
                    <a:pt x="1779195" y="14187205"/>
                  </a:lnTo>
                  <a:lnTo>
                    <a:pt x="643175" y="14187205"/>
                  </a:lnTo>
                  <a:lnTo>
                    <a:pt x="643175" y="14170695"/>
                  </a:lnTo>
                  <a:close/>
                  <a:moveTo>
                    <a:pt x="2387525" y="13700795"/>
                  </a:moveTo>
                  <a:lnTo>
                    <a:pt x="2326565" y="13700795"/>
                  </a:lnTo>
                  <a:lnTo>
                    <a:pt x="2326565" y="13892564"/>
                  </a:lnTo>
                  <a:lnTo>
                    <a:pt x="2246555" y="13972575"/>
                  </a:lnTo>
                  <a:lnTo>
                    <a:pt x="2246555" y="13700795"/>
                  </a:lnTo>
                  <a:lnTo>
                    <a:pt x="2230045" y="13700795"/>
                  </a:lnTo>
                  <a:lnTo>
                    <a:pt x="2230045" y="13987814"/>
                  </a:lnTo>
                  <a:lnTo>
                    <a:pt x="2047165" y="14170695"/>
                  </a:lnTo>
                  <a:lnTo>
                    <a:pt x="1776655" y="14170695"/>
                  </a:lnTo>
                  <a:lnTo>
                    <a:pt x="1776655" y="14187205"/>
                  </a:lnTo>
                  <a:lnTo>
                    <a:pt x="2030655" y="14187205"/>
                  </a:lnTo>
                  <a:lnTo>
                    <a:pt x="1950645" y="14267214"/>
                  </a:lnTo>
                  <a:lnTo>
                    <a:pt x="1776655" y="14267214"/>
                  </a:lnTo>
                  <a:lnTo>
                    <a:pt x="1776655" y="14328175"/>
                  </a:lnTo>
                  <a:lnTo>
                    <a:pt x="2386255" y="14328175"/>
                  </a:lnTo>
                  <a:lnTo>
                    <a:pt x="2387525" y="13700795"/>
                  </a:lnTo>
                  <a:close/>
                  <a:moveTo>
                    <a:pt x="2231315" y="615950"/>
                  </a:moveTo>
                  <a:lnTo>
                    <a:pt x="2247825" y="615950"/>
                  </a:lnTo>
                  <a:lnTo>
                    <a:pt x="2247825" y="13700795"/>
                  </a:lnTo>
                  <a:lnTo>
                    <a:pt x="2231315" y="13700795"/>
                  </a:lnTo>
                  <a:lnTo>
                    <a:pt x="2231315" y="615950"/>
                  </a:lnTo>
                  <a:close/>
                  <a:moveTo>
                    <a:pt x="2326565" y="615950"/>
                  </a:moveTo>
                  <a:lnTo>
                    <a:pt x="2387525" y="615950"/>
                  </a:lnTo>
                  <a:lnTo>
                    <a:pt x="2387525" y="13700795"/>
                  </a:lnTo>
                  <a:lnTo>
                    <a:pt x="2326565" y="13700795"/>
                  </a:lnTo>
                  <a:lnTo>
                    <a:pt x="2326565" y="615950"/>
                  </a:lnTo>
                  <a:close/>
                  <a:moveTo>
                    <a:pt x="1951915" y="60960"/>
                  </a:moveTo>
                  <a:lnTo>
                    <a:pt x="2031925" y="140970"/>
                  </a:lnTo>
                  <a:lnTo>
                    <a:pt x="1777925" y="140970"/>
                  </a:lnTo>
                  <a:lnTo>
                    <a:pt x="1777925" y="157480"/>
                  </a:lnTo>
                  <a:lnTo>
                    <a:pt x="2047165" y="157480"/>
                  </a:lnTo>
                  <a:lnTo>
                    <a:pt x="2230045" y="340360"/>
                  </a:lnTo>
                  <a:lnTo>
                    <a:pt x="2230045" y="615950"/>
                  </a:lnTo>
                  <a:lnTo>
                    <a:pt x="2246555" y="615950"/>
                  </a:lnTo>
                  <a:lnTo>
                    <a:pt x="2246555" y="356870"/>
                  </a:lnTo>
                  <a:lnTo>
                    <a:pt x="2326565" y="436880"/>
                  </a:lnTo>
                  <a:lnTo>
                    <a:pt x="2326565" y="617220"/>
                  </a:lnTo>
                  <a:lnTo>
                    <a:pt x="2387525" y="617220"/>
                  </a:lnTo>
                  <a:lnTo>
                    <a:pt x="2387525" y="0"/>
                  </a:lnTo>
                  <a:lnTo>
                    <a:pt x="1777925" y="0"/>
                  </a:lnTo>
                  <a:lnTo>
                    <a:pt x="1777925" y="60960"/>
                  </a:lnTo>
                  <a:lnTo>
                    <a:pt x="1951915" y="60960"/>
                  </a:lnTo>
                  <a:close/>
                  <a:moveTo>
                    <a:pt x="643175" y="140970"/>
                  </a:moveTo>
                  <a:lnTo>
                    <a:pt x="1779195" y="140970"/>
                  </a:lnTo>
                  <a:lnTo>
                    <a:pt x="1779195" y="157480"/>
                  </a:lnTo>
                  <a:lnTo>
                    <a:pt x="643175" y="157480"/>
                  </a:lnTo>
                  <a:lnTo>
                    <a:pt x="643175" y="140970"/>
                  </a:lnTo>
                  <a:close/>
                  <a:moveTo>
                    <a:pt x="643175" y="0"/>
                  </a:moveTo>
                  <a:lnTo>
                    <a:pt x="1779195" y="0"/>
                  </a:lnTo>
                  <a:lnTo>
                    <a:pt x="1779195" y="60960"/>
                  </a:lnTo>
                  <a:lnTo>
                    <a:pt x="643175" y="60960"/>
                  </a:lnTo>
                  <a:lnTo>
                    <a:pt x="643175" y="0"/>
                  </a:lnTo>
                  <a:close/>
                </a:path>
              </a:pathLst>
            </a:custGeom>
            <a:solidFill>
              <a:srgbClr val="EFF0F2"/>
            </a:solidFill>
          </p:spPr>
        </p:sp>
      </p:grpSp>
      <p:sp>
        <p:nvSpPr>
          <p:cNvPr id="28" name="TextBox 15"/>
          <p:cNvSpPr txBox="1"/>
          <p:nvPr/>
        </p:nvSpPr>
        <p:spPr>
          <a:xfrm>
            <a:off x="1822904" y="6705600"/>
            <a:ext cx="5416096" cy="846386"/>
          </a:xfrm>
          <a:prstGeom prst="rect">
            <a:avLst/>
          </a:prstGeom>
        </p:spPr>
        <p:txBody>
          <a:bodyPr wrap="square" lIns="0" tIns="0" rIns="0" bIns="0" rtlCol="0" anchor="t">
            <a:spAutoFit/>
          </a:bodyPr>
          <a:lstStyle/>
          <a:p>
            <a:pPr algn="ctr">
              <a:lnSpc>
                <a:spcPts val="2240"/>
              </a:lnSpc>
            </a:pPr>
            <a:r>
              <a:rPr lang="en-US" sz="1600" b="1" dirty="0">
                <a:solidFill>
                  <a:srgbClr val="5F5E5A"/>
                </a:solidFill>
                <a:latin typeface="Drukaatie Burti"/>
              </a:rPr>
              <a:t>A Virginia Readers' Choice (VRC) selection. To participate in Virginia Readers' Choice read at least four of the ten books on the VRC book list. Visit the library for more information</a:t>
            </a:r>
          </a:p>
        </p:txBody>
      </p:sp>
      <p:pic>
        <p:nvPicPr>
          <p:cNvPr id="29" name="Picture 21"/>
          <p:cNvPicPr>
            <a:picLocks noChangeAspect="1"/>
          </p:cNvPicPr>
          <p:nvPr/>
        </p:nvPicPr>
        <p:blipFill>
          <a:blip r:embed="rId5"/>
          <a:srcRect/>
          <a:stretch>
            <a:fillRect/>
          </a:stretch>
        </p:blipFill>
        <p:spPr>
          <a:xfrm>
            <a:off x="457200" y="6512284"/>
            <a:ext cx="1023267" cy="1183916"/>
          </a:xfrm>
          <a:prstGeom prst="rect">
            <a:avLst/>
          </a:prstGeom>
        </p:spPr>
      </p:pic>
    </p:spTree>
    <p:extLst>
      <p:ext uri="{BB962C8B-B14F-4D97-AF65-F5344CB8AC3E}">
        <p14:creationId xmlns:p14="http://schemas.microsoft.com/office/powerpoint/2010/main" val="1577554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74726" y="106201"/>
            <a:ext cx="6822948" cy="1102866"/>
          </a:xfrm>
          <a:prstGeom prst="rect">
            <a:avLst/>
          </a:prstGeom>
        </p:spPr>
        <p:txBody>
          <a:bodyPr wrap="square" lIns="0" tIns="0" rIns="0" bIns="0" rtlCol="0" anchor="t">
            <a:spAutoFit/>
          </a:bodyPr>
          <a:lstStyle/>
          <a:p>
            <a:pPr algn="ctr">
              <a:lnSpc>
                <a:spcPts val="4333"/>
              </a:lnSpc>
            </a:pPr>
            <a:r>
              <a:rPr lang="en-US" sz="4000" dirty="0">
                <a:solidFill>
                  <a:srgbClr val="5F5E5A"/>
                </a:solidFill>
                <a:latin typeface="Drukaatie Burti"/>
              </a:rPr>
              <a:t>VRC Selection</a:t>
            </a:r>
          </a:p>
          <a:p>
            <a:pPr algn="ctr">
              <a:lnSpc>
                <a:spcPts val="4333"/>
              </a:lnSpc>
            </a:pPr>
            <a:r>
              <a:rPr lang="en-US" sz="3200" dirty="0">
                <a:solidFill>
                  <a:srgbClr val="5F5E5A"/>
                </a:solidFill>
                <a:latin typeface="Drukaatie Burti"/>
              </a:rPr>
              <a:t>YOUR NEXT GREAT READ!!</a:t>
            </a:r>
          </a:p>
        </p:txBody>
      </p:sp>
      <p:sp>
        <p:nvSpPr>
          <p:cNvPr id="12" name="TextBox 12"/>
          <p:cNvSpPr txBox="1"/>
          <p:nvPr/>
        </p:nvSpPr>
        <p:spPr>
          <a:xfrm>
            <a:off x="1327598" y="7878190"/>
            <a:ext cx="5165271" cy="417739"/>
          </a:xfrm>
          <a:prstGeom prst="rect">
            <a:avLst/>
          </a:prstGeom>
        </p:spPr>
        <p:txBody>
          <a:bodyPr lIns="0" tIns="0" rIns="0" bIns="0" rtlCol="0" anchor="t">
            <a:spAutoFit/>
          </a:bodyPr>
          <a:lstStyle/>
          <a:p>
            <a:pPr algn="ctr">
              <a:lnSpc>
                <a:spcPts val="1679"/>
              </a:lnSpc>
            </a:pPr>
            <a:r>
              <a:rPr lang="en-US" sz="1200" b="1">
                <a:solidFill>
                  <a:srgbClr val="5F5E5A"/>
                </a:solidFill>
                <a:latin typeface="Raleway"/>
              </a:rPr>
              <a:t>Interested in this book? Carefully tear off a strip and find the book on the shelf!</a:t>
            </a:r>
            <a:r>
              <a:rPr lang="en-US" sz="1178" b="1">
                <a:solidFill>
                  <a:srgbClr val="5F5E5A"/>
                </a:solidFill>
                <a:latin typeface="Raleway"/>
              </a:rPr>
              <a:t> </a:t>
            </a:r>
            <a:r>
              <a:rPr lang="en-US" sz="1200" b="1">
                <a:solidFill>
                  <a:srgbClr val="5F5E5A"/>
                </a:solidFill>
                <a:latin typeface="Raleway"/>
              </a:rPr>
              <a:t> If the book is not in, see the librarian to place it on hold!</a:t>
            </a:r>
          </a:p>
        </p:txBody>
      </p:sp>
      <p:sp>
        <p:nvSpPr>
          <p:cNvPr id="17" name="AutoShape 17"/>
          <p:cNvSpPr/>
          <p:nvPr/>
        </p:nvSpPr>
        <p:spPr>
          <a:xfrm>
            <a:off x="0" y="1122446"/>
            <a:ext cx="7772400" cy="5228055"/>
          </a:xfrm>
          <a:prstGeom prst="rect">
            <a:avLst/>
          </a:prstGeom>
          <a:solidFill>
            <a:srgbClr val="D9D9D9"/>
          </a:solidFill>
        </p:spPr>
      </p:sp>
      <p:sp>
        <p:nvSpPr>
          <p:cNvPr id="18" name="TextBox 18"/>
          <p:cNvSpPr txBox="1"/>
          <p:nvPr/>
        </p:nvSpPr>
        <p:spPr>
          <a:xfrm>
            <a:off x="3002703" y="1447800"/>
            <a:ext cx="4464897" cy="230832"/>
          </a:xfrm>
          <a:prstGeom prst="rect">
            <a:avLst/>
          </a:prstGeom>
        </p:spPr>
        <p:txBody>
          <a:bodyPr wrap="square" lIns="0" tIns="0" rIns="0" bIns="0" rtlCol="0" anchor="t">
            <a:spAutoFit/>
          </a:bodyPr>
          <a:lstStyle/>
          <a:p>
            <a:pPr>
              <a:lnSpc>
                <a:spcPts val="1837"/>
              </a:lnSpc>
              <a:spcBef>
                <a:spcPts val="600"/>
              </a:spcBef>
              <a:spcAft>
                <a:spcPts val="600"/>
              </a:spcAft>
            </a:pPr>
            <a:endParaRPr lang="en-US" sz="1600" dirty="0">
              <a:solidFill>
                <a:srgbClr val="000000"/>
              </a:solidFill>
              <a:latin typeface="Franklin Gothic Medium" charset="0"/>
              <a:ea typeface="Franklin Gothic Medium" charset="0"/>
              <a:cs typeface="Franklin Gothic Medium" charset="0"/>
            </a:endParaRPr>
          </a:p>
        </p:txBody>
      </p:sp>
      <p:sp>
        <p:nvSpPr>
          <p:cNvPr id="19" name="TextBox 19"/>
          <p:cNvSpPr txBox="1"/>
          <p:nvPr/>
        </p:nvSpPr>
        <p:spPr>
          <a:xfrm>
            <a:off x="216851" y="5019112"/>
            <a:ext cx="2695485" cy="1000274"/>
          </a:xfrm>
          <a:prstGeom prst="rect">
            <a:avLst/>
          </a:prstGeom>
        </p:spPr>
        <p:txBody>
          <a:bodyPr lIns="0" tIns="0" rIns="0" bIns="0" rtlCol="0" anchor="t">
            <a:spAutoFit/>
          </a:bodyPr>
          <a:lstStyle/>
          <a:p>
            <a:pPr algn="ctr">
              <a:lnSpc>
                <a:spcPts val="1852"/>
              </a:lnSpc>
            </a:pPr>
            <a:r>
              <a:rPr lang="en-US" sz="1600" b="1" dirty="0" smtClean="0">
                <a:solidFill>
                  <a:srgbClr val="000000"/>
                </a:solidFill>
                <a:latin typeface="Raleway"/>
              </a:rPr>
              <a:t>The Red Bandanna</a:t>
            </a:r>
            <a:endParaRPr lang="en-US" sz="800" b="1" dirty="0">
              <a:solidFill>
                <a:srgbClr val="000000"/>
              </a:solidFill>
              <a:latin typeface="Raleway"/>
            </a:endParaRPr>
          </a:p>
          <a:p>
            <a:pPr algn="ctr">
              <a:lnSpc>
                <a:spcPts val="1852"/>
              </a:lnSpc>
            </a:pPr>
            <a:r>
              <a:rPr lang="en-US" sz="1428" b="1" dirty="0">
                <a:solidFill>
                  <a:srgbClr val="000000"/>
                </a:solidFill>
                <a:latin typeface="Raleway"/>
              </a:rPr>
              <a:t>By</a:t>
            </a:r>
            <a:r>
              <a:rPr lang="en-US" sz="1428" b="1" dirty="0" smtClean="0">
                <a:solidFill>
                  <a:srgbClr val="000000"/>
                </a:solidFill>
                <a:latin typeface="Raleway"/>
              </a:rPr>
              <a:t>: Tom Rinaldi</a:t>
            </a:r>
            <a:endParaRPr lang="en-US" sz="1323" b="1" dirty="0">
              <a:solidFill>
                <a:srgbClr val="000000"/>
              </a:solidFill>
              <a:latin typeface="Raleway"/>
            </a:endParaRPr>
          </a:p>
          <a:p>
            <a:pPr algn="ctr">
              <a:lnSpc>
                <a:spcPts val="2000"/>
              </a:lnSpc>
            </a:pPr>
            <a:r>
              <a:rPr lang="en-US" sz="1428" b="1" dirty="0">
                <a:solidFill>
                  <a:srgbClr val="000000"/>
                </a:solidFill>
                <a:latin typeface="Raleway"/>
              </a:rPr>
              <a:t>Call #: </a:t>
            </a:r>
            <a:r>
              <a:rPr lang="en-US" sz="1428" b="1" dirty="0" smtClean="0">
                <a:solidFill>
                  <a:srgbClr val="000000"/>
                </a:solidFill>
                <a:latin typeface="Raleway"/>
              </a:rPr>
              <a:t>92 CRO</a:t>
            </a:r>
            <a:endParaRPr lang="en-US" sz="1428" b="1" dirty="0">
              <a:solidFill>
                <a:srgbClr val="000000"/>
              </a:solidFill>
              <a:latin typeface="Raleway"/>
            </a:endParaRPr>
          </a:p>
          <a:p>
            <a:pPr algn="ctr">
              <a:lnSpc>
                <a:spcPts val="2000"/>
              </a:lnSpc>
            </a:pPr>
            <a:r>
              <a:rPr lang="en-US" sz="1428" b="1" dirty="0" smtClean="0">
                <a:solidFill>
                  <a:srgbClr val="000000"/>
                </a:solidFill>
                <a:latin typeface="Raleway"/>
              </a:rPr>
              <a:t>Biography</a:t>
            </a:r>
            <a:endParaRPr lang="en-US" sz="1428" b="1" dirty="0">
              <a:solidFill>
                <a:srgbClr val="000000"/>
              </a:solidFill>
              <a:latin typeface="Raleway"/>
            </a:endParaRPr>
          </a:p>
        </p:txBody>
      </p:sp>
      <p:sp>
        <p:nvSpPr>
          <p:cNvPr id="25" name="TextBox 3"/>
          <p:cNvSpPr txBox="1"/>
          <p:nvPr/>
        </p:nvSpPr>
        <p:spPr>
          <a:xfrm rot="-5400000">
            <a:off x="-434753" y="8755454"/>
            <a:ext cx="1669596" cy="769441"/>
          </a:xfrm>
          <a:prstGeom prst="rect">
            <a:avLst/>
          </a:prstGeom>
        </p:spPr>
        <p:txBody>
          <a:bodyPr lIns="0" tIns="0" rIns="0" bIns="0" rtlCol="0" anchor="t">
            <a:spAutoFit/>
          </a:bodyPr>
          <a:lstStyle/>
          <a:p>
            <a:pPr>
              <a:lnSpc>
                <a:spcPts val="1979"/>
              </a:lnSpc>
            </a:pPr>
            <a:r>
              <a:rPr lang="en-US" sz="1350" b="1" dirty="0" smtClean="0">
                <a:solidFill>
                  <a:srgbClr val="5F5E5A"/>
                </a:solidFill>
                <a:latin typeface="Raleway"/>
              </a:rPr>
              <a:t>The Red Bandanna</a:t>
            </a:r>
          </a:p>
          <a:p>
            <a:pPr>
              <a:lnSpc>
                <a:spcPts val="1979"/>
              </a:lnSpc>
            </a:pPr>
            <a:r>
              <a:rPr lang="en-US" sz="1350" b="1" dirty="0" smtClean="0">
                <a:solidFill>
                  <a:srgbClr val="5F5E5A"/>
                </a:solidFill>
                <a:latin typeface="Raleway"/>
              </a:rPr>
              <a:t>Call </a:t>
            </a:r>
            <a:r>
              <a:rPr lang="en-US" sz="1350" b="1" dirty="0">
                <a:solidFill>
                  <a:srgbClr val="5F5E5A"/>
                </a:solidFill>
                <a:latin typeface="Raleway"/>
              </a:rPr>
              <a:t>#: </a:t>
            </a:r>
            <a:r>
              <a:rPr lang="en-US" sz="1350" b="1" dirty="0" smtClean="0">
                <a:solidFill>
                  <a:srgbClr val="5F5E5A"/>
                </a:solidFill>
                <a:latin typeface="Raleway"/>
              </a:rPr>
              <a:t>92 CRO</a:t>
            </a:r>
            <a:endParaRPr lang="en-US" sz="1350" b="1" dirty="0">
              <a:solidFill>
                <a:srgbClr val="5F5E5A"/>
              </a:solidFill>
              <a:latin typeface="Raleway"/>
            </a:endParaRPr>
          </a:p>
          <a:p>
            <a:pPr algn="l">
              <a:lnSpc>
                <a:spcPts val="1979"/>
              </a:lnSpc>
            </a:pPr>
            <a:r>
              <a:rPr lang="en-US" sz="1350" b="1" dirty="0" smtClean="0">
                <a:solidFill>
                  <a:srgbClr val="5F5E5A"/>
                </a:solidFill>
                <a:latin typeface="Raleway"/>
              </a:rPr>
              <a:t>Biography</a:t>
            </a:r>
            <a:endParaRPr lang="en-US" sz="1350" b="1" dirty="0">
              <a:solidFill>
                <a:srgbClr val="5F5E5A"/>
              </a:solidFill>
              <a:latin typeface="Raleway"/>
            </a:endParaRPr>
          </a:p>
        </p:txBody>
      </p:sp>
      <p:sp>
        <p:nvSpPr>
          <p:cNvPr id="26" name="TextBox 4"/>
          <p:cNvSpPr txBox="1"/>
          <p:nvPr/>
        </p:nvSpPr>
        <p:spPr>
          <a:xfrm rot="-5400000">
            <a:off x="1215519" y="8766258"/>
            <a:ext cx="1669596" cy="747833"/>
          </a:xfrm>
          <a:prstGeom prst="rect">
            <a:avLst/>
          </a:prstGeom>
        </p:spPr>
        <p:txBody>
          <a:bodyPr lIns="0" tIns="0" rIns="0" bIns="0" rtlCol="0" anchor="t">
            <a:spAutoFit/>
          </a:bodyPr>
          <a:lstStyle/>
          <a:p>
            <a:pPr>
              <a:lnSpc>
                <a:spcPts val="1979"/>
              </a:lnSpc>
            </a:pPr>
            <a:r>
              <a:rPr lang="en-US" sz="1350" b="1" dirty="0">
                <a:solidFill>
                  <a:srgbClr val="5F5E5A"/>
                </a:solidFill>
                <a:latin typeface="Raleway"/>
              </a:rPr>
              <a:t>The Red Bandanna</a:t>
            </a:r>
          </a:p>
          <a:p>
            <a:pPr>
              <a:lnSpc>
                <a:spcPts val="1979"/>
              </a:lnSpc>
            </a:pPr>
            <a:r>
              <a:rPr lang="en-US" sz="1350" b="1" dirty="0">
                <a:solidFill>
                  <a:srgbClr val="5F5E5A"/>
                </a:solidFill>
                <a:latin typeface="Raleway"/>
              </a:rPr>
              <a:t>Call #: 92 CRO</a:t>
            </a:r>
          </a:p>
          <a:p>
            <a:pPr>
              <a:lnSpc>
                <a:spcPts val="1979"/>
              </a:lnSpc>
            </a:pPr>
            <a:r>
              <a:rPr lang="en-US" sz="1350" b="1" dirty="0">
                <a:solidFill>
                  <a:srgbClr val="5F5E5A"/>
                </a:solidFill>
                <a:latin typeface="Raleway"/>
              </a:rPr>
              <a:t>Biography</a:t>
            </a:r>
          </a:p>
        </p:txBody>
      </p:sp>
      <p:sp>
        <p:nvSpPr>
          <p:cNvPr id="27" name="TextBox 5"/>
          <p:cNvSpPr txBox="1"/>
          <p:nvPr/>
        </p:nvSpPr>
        <p:spPr>
          <a:xfrm rot="-5400000">
            <a:off x="2091975" y="8766258"/>
            <a:ext cx="1669596" cy="747833"/>
          </a:xfrm>
          <a:prstGeom prst="rect">
            <a:avLst/>
          </a:prstGeom>
        </p:spPr>
        <p:txBody>
          <a:bodyPr lIns="0" tIns="0" rIns="0" bIns="0" rtlCol="0" anchor="t">
            <a:spAutoFit/>
          </a:bodyPr>
          <a:lstStyle/>
          <a:p>
            <a:pPr>
              <a:lnSpc>
                <a:spcPts val="1979"/>
              </a:lnSpc>
            </a:pPr>
            <a:r>
              <a:rPr lang="en-US" sz="1350" b="1" dirty="0">
                <a:solidFill>
                  <a:srgbClr val="5F5E5A"/>
                </a:solidFill>
                <a:latin typeface="Raleway"/>
              </a:rPr>
              <a:t>The Red Bandanna</a:t>
            </a:r>
          </a:p>
          <a:p>
            <a:pPr>
              <a:lnSpc>
                <a:spcPts val="1979"/>
              </a:lnSpc>
            </a:pPr>
            <a:r>
              <a:rPr lang="en-US" sz="1350" b="1" dirty="0">
                <a:solidFill>
                  <a:srgbClr val="5F5E5A"/>
                </a:solidFill>
                <a:latin typeface="Raleway"/>
              </a:rPr>
              <a:t>Call #: 92 CRO</a:t>
            </a:r>
          </a:p>
          <a:p>
            <a:pPr>
              <a:lnSpc>
                <a:spcPts val="1979"/>
              </a:lnSpc>
            </a:pPr>
            <a:r>
              <a:rPr lang="en-US" sz="1350" b="1" dirty="0">
                <a:solidFill>
                  <a:srgbClr val="5F5E5A"/>
                </a:solidFill>
                <a:latin typeface="Raleway"/>
              </a:rPr>
              <a:t>Biography</a:t>
            </a:r>
          </a:p>
        </p:txBody>
      </p:sp>
      <p:sp>
        <p:nvSpPr>
          <p:cNvPr id="28" name="TextBox 6"/>
          <p:cNvSpPr txBox="1"/>
          <p:nvPr/>
        </p:nvSpPr>
        <p:spPr>
          <a:xfrm rot="-5400000">
            <a:off x="2968433" y="8766258"/>
            <a:ext cx="1669596" cy="747833"/>
          </a:xfrm>
          <a:prstGeom prst="rect">
            <a:avLst/>
          </a:prstGeom>
        </p:spPr>
        <p:txBody>
          <a:bodyPr lIns="0" tIns="0" rIns="0" bIns="0" rtlCol="0" anchor="t">
            <a:spAutoFit/>
          </a:bodyPr>
          <a:lstStyle/>
          <a:p>
            <a:pPr>
              <a:lnSpc>
                <a:spcPts val="1979"/>
              </a:lnSpc>
            </a:pPr>
            <a:r>
              <a:rPr lang="en-US" sz="1350" b="1" dirty="0">
                <a:solidFill>
                  <a:srgbClr val="5F5E5A"/>
                </a:solidFill>
                <a:latin typeface="Raleway"/>
              </a:rPr>
              <a:t>The Red Bandanna</a:t>
            </a:r>
          </a:p>
          <a:p>
            <a:pPr>
              <a:lnSpc>
                <a:spcPts val="1979"/>
              </a:lnSpc>
            </a:pPr>
            <a:r>
              <a:rPr lang="en-US" sz="1350" b="1" dirty="0">
                <a:solidFill>
                  <a:srgbClr val="5F5E5A"/>
                </a:solidFill>
                <a:latin typeface="Raleway"/>
              </a:rPr>
              <a:t>Call #: 92 CRO</a:t>
            </a:r>
          </a:p>
          <a:p>
            <a:pPr>
              <a:lnSpc>
                <a:spcPts val="1979"/>
              </a:lnSpc>
            </a:pPr>
            <a:r>
              <a:rPr lang="en-US" sz="1350" b="1" dirty="0">
                <a:solidFill>
                  <a:srgbClr val="5F5E5A"/>
                </a:solidFill>
                <a:latin typeface="Raleway"/>
              </a:rPr>
              <a:t>Biography</a:t>
            </a:r>
          </a:p>
        </p:txBody>
      </p:sp>
      <p:sp>
        <p:nvSpPr>
          <p:cNvPr id="29" name="TextBox 7"/>
          <p:cNvSpPr txBox="1"/>
          <p:nvPr/>
        </p:nvSpPr>
        <p:spPr>
          <a:xfrm rot="-5400000">
            <a:off x="3844891" y="8766258"/>
            <a:ext cx="1669596" cy="747833"/>
          </a:xfrm>
          <a:prstGeom prst="rect">
            <a:avLst/>
          </a:prstGeom>
        </p:spPr>
        <p:txBody>
          <a:bodyPr lIns="0" tIns="0" rIns="0" bIns="0" rtlCol="0" anchor="t">
            <a:spAutoFit/>
          </a:bodyPr>
          <a:lstStyle/>
          <a:p>
            <a:pPr>
              <a:lnSpc>
                <a:spcPts val="1979"/>
              </a:lnSpc>
            </a:pPr>
            <a:r>
              <a:rPr lang="en-US" sz="1350" b="1" dirty="0">
                <a:solidFill>
                  <a:srgbClr val="5F5E5A"/>
                </a:solidFill>
                <a:latin typeface="Raleway"/>
              </a:rPr>
              <a:t>The Red Bandanna</a:t>
            </a:r>
          </a:p>
          <a:p>
            <a:pPr>
              <a:lnSpc>
                <a:spcPts val="1979"/>
              </a:lnSpc>
            </a:pPr>
            <a:r>
              <a:rPr lang="en-US" sz="1350" b="1" dirty="0">
                <a:solidFill>
                  <a:srgbClr val="5F5E5A"/>
                </a:solidFill>
                <a:latin typeface="Raleway"/>
              </a:rPr>
              <a:t>Call #: 92 CRO</a:t>
            </a:r>
          </a:p>
          <a:p>
            <a:pPr>
              <a:lnSpc>
                <a:spcPts val="1979"/>
              </a:lnSpc>
            </a:pPr>
            <a:r>
              <a:rPr lang="en-US" sz="1350" b="1" dirty="0">
                <a:solidFill>
                  <a:srgbClr val="5F5E5A"/>
                </a:solidFill>
                <a:latin typeface="Raleway"/>
              </a:rPr>
              <a:t>Biography</a:t>
            </a:r>
          </a:p>
        </p:txBody>
      </p:sp>
      <p:sp>
        <p:nvSpPr>
          <p:cNvPr id="30" name="TextBox 8"/>
          <p:cNvSpPr txBox="1"/>
          <p:nvPr/>
        </p:nvSpPr>
        <p:spPr>
          <a:xfrm rot="-5400000">
            <a:off x="4721347" y="8766258"/>
            <a:ext cx="1669596" cy="747833"/>
          </a:xfrm>
          <a:prstGeom prst="rect">
            <a:avLst/>
          </a:prstGeom>
        </p:spPr>
        <p:txBody>
          <a:bodyPr lIns="0" tIns="0" rIns="0" bIns="0" rtlCol="0" anchor="t">
            <a:spAutoFit/>
          </a:bodyPr>
          <a:lstStyle/>
          <a:p>
            <a:pPr>
              <a:lnSpc>
                <a:spcPts val="1979"/>
              </a:lnSpc>
            </a:pPr>
            <a:r>
              <a:rPr lang="en-US" sz="1350" b="1" dirty="0">
                <a:solidFill>
                  <a:srgbClr val="5F5E5A"/>
                </a:solidFill>
                <a:latin typeface="Raleway"/>
              </a:rPr>
              <a:t>The Red Bandanna</a:t>
            </a:r>
          </a:p>
          <a:p>
            <a:pPr>
              <a:lnSpc>
                <a:spcPts val="1979"/>
              </a:lnSpc>
            </a:pPr>
            <a:r>
              <a:rPr lang="en-US" sz="1350" b="1" dirty="0">
                <a:solidFill>
                  <a:srgbClr val="5F5E5A"/>
                </a:solidFill>
                <a:latin typeface="Raleway"/>
              </a:rPr>
              <a:t>Call #: 92 CRO</a:t>
            </a:r>
          </a:p>
          <a:p>
            <a:pPr>
              <a:lnSpc>
                <a:spcPts val="1979"/>
              </a:lnSpc>
            </a:pPr>
            <a:r>
              <a:rPr lang="en-US" sz="1350" b="1" dirty="0">
                <a:solidFill>
                  <a:srgbClr val="5F5E5A"/>
                </a:solidFill>
                <a:latin typeface="Raleway"/>
              </a:rPr>
              <a:t>Biography</a:t>
            </a:r>
          </a:p>
        </p:txBody>
      </p:sp>
      <p:sp>
        <p:nvSpPr>
          <p:cNvPr id="31" name="TextBox 9"/>
          <p:cNvSpPr txBox="1"/>
          <p:nvPr/>
        </p:nvSpPr>
        <p:spPr>
          <a:xfrm rot="-5400000">
            <a:off x="5597805" y="8766258"/>
            <a:ext cx="1669596" cy="747833"/>
          </a:xfrm>
          <a:prstGeom prst="rect">
            <a:avLst/>
          </a:prstGeom>
        </p:spPr>
        <p:txBody>
          <a:bodyPr lIns="0" tIns="0" rIns="0" bIns="0" rtlCol="0" anchor="t">
            <a:spAutoFit/>
          </a:bodyPr>
          <a:lstStyle/>
          <a:p>
            <a:pPr>
              <a:lnSpc>
                <a:spcPts val="1979"/>
              </a:lnSpc>
            </a:pPr>
            <a:r>
              <a:rPr lang="en-US" sz="1350" b="1" dirty="0">
                <a:solidFill>
                  <a:srgbClr val="5F5E5A"/>
                </a:solidFill>
                <a:latin typeface="Raleway"/>
              </a:rPr>
              <a:t>The Red Bandanna</a:t>
            </a:r>
          </a:p>
          <a:p>
            <a:pPr>
              <a:lnSpc>
                <a:spcPts val="1979"/>
              </a:lnSpc>
            </a:pPr>
            <a:r>
              <a:rPr lang="en-US" sz="1350" b="1" dirty="0">
                <a:solidFill>
                  <a:srgbClr val="5F5E5A"/>
                </a:solidFill>
                <a:latin typeface="Raleway"/>
              </a:rPr>
              <a:t>Call #: 92 CRO</a:t>
            </a:r>
          </a:p>
          <a:p>
            <a:pPr>
              <a:lnSpc>
                <a:spcPts val="1979"/>
              </a:lnSpc>
            </a:pPr>
            <a:r>
              <a:rPr lang="en-US" sz="1350" b="1" dirty="0">
                <a:solidFill>
                  <a:srgbClr val="5F5E5A"/>
                </a:solidFill>
                <a:latin typeface="Raleway"/>
              </a:rPr>
              <a:t>Biography</a:t>
            </a:r>
          </a:p>
        </p:txBody>
      </p:sp>
      <p:sp>
        <p:nvSpPr>
          <p:cNvPr id="32" name="TextBox 10"/>
          <p:cNvSpPr txBox="1"/>
          <p:nvPr/>
        </p:nvSpPr>
        <p:spPr>
          <a:xfrm rot="-5400000">
            <a:off x="6474263" y="8766258"/>
            <a:ext cx="1669596" cy="747833"/>
          </a:xfrm>
          <a:prstGeom prst="rect">
            <a:avLst/>
          </a:prstGeom>
        </p:spPr>
        <p:txBody>
          <a:bodyPr lIns="0" tIns="0" rIns="0" bIns="0" rtlCol="0" anchor="t">
            <a:spAutoFit/>
          </a:bodyPr>
          <a:lstStyle/>
          <a:p>
            <a:pPr>
              <a:lnSpc>
                <a:spcPts val="1979"/>
              </a:lnSpc>
            </a:pPr>
            <a:r>
              <a:rPr lang="en-US" sz="1350" b="1" dirty="0">
                <a:solidFill>
                  <a:srgbClr val="5F5E5A"/>
                </a:solidFill>
                <a:latin typeface="Raleway"/>
              </a:rPr>
              <a:t>The Red Bandanna</a:t>
            </a:r>
          </a:p>
          <a:p>
            <a:pPr>
              <a:lnSpc>
                <a:spcPts val="1979"/>
              </a:lnSpc>
            </a:pPr>
            <a:r>
              <a:rPr lang="en-US" sz="1350" b="1" dirty="0">
                <a:solidFill>
                  <a:srgbClr val="5F5E5A"/>
                </a:solidFill>
                <a:latin typeface="Raleway"/>
              </a:rPr>
              <a:t>Call #: 92 CRO</a:t>
            </a:r>
          </a:p>
          <a:p>
            <a:pPr>
              <a:lnSpc>
                <a:spcPts val="1979"/>
              </a:lnSpc>
            </a:pPr>
            <a:r>
              <a:rPr lang="en-US" sz="1350" b="1" dirty="0">
                <a:solidFill>
                  <a:srgbClr val="5F5E5A"/>
                </a:solidFill>
                <a:latin typeface="Raleway"/>
              </a:rPr>
              <a:t>Biography</a:t>
            </a:r>
          </a:p>
        </p:txBody>
      </p:sp>
      <p:sp>
        <p:nvSpPr>
          <p:cNvPr id="33" name="TextBox 11"/>
          <p:cNvSpPr txBox="1"/>
          <p:nvPr/>
        </p:nvSpPr>
        <p:spPr>
          <a:xfrm rot="-5400000">
            <a:off x="377318" y="8766258"/>
            <a:ext cx="1669597" cy="747833"/>
          </a:xfrm>
          <a:prstGeom prst="rect">
            <a:avLst/>
          </a:prstGeom>
        </p:spPr>
        <p:txBody>
          <a:bodyPr lIns="0" tIns="0" rIns="0" bIns="0" rtlCol="0" anchor="t">
            <a:spAutoFit/>
          </a:bodyPr>
          <a:lstStyle/>
          <a:p>
            <a:pPr>
              <a:lnSpc>
                <a:spcPts val="1979"/>
              </a:lnSpc>
            </a:pPr>
            <a:r>
              <a:rPr lang="en-US" sz="1350" b="1" dirty="0">
                <a:solidFill>
                  <a:srgbClr val="5F5E5A"/>
                </a:solidFill>
                <a:latin typeface="Raleway"/>
              </a:rPr>
              <a:t>The Red Bandanna</a:t>
            </a:r>
          </a:p>
          <a:p>
            <a:pPr>
              <a:lnSpc>
                <a:spcPts val="1979"/>
              </a:lnSpc>
            </a:pPr>
            <a:r>
              <a:rPr lang="en-US" sz="1350" b="1" dirty="0">
                <a:solidFill>
                  <a:srgbClr val="5F5E5A"/>
                </a:solidFill>
                <a:latin typeface="Raleway"/>
              </a:rPr>
              <a:t>Call #: 92 CRO</a:t>
            </a:r>
          </a:p>
          <a:p>
            <a:pPr>
              <a:lnSpc>
                <a:spcPts val="1979"/>
              </a:lnSpc>
            </a:pPr>
            <a:r>
              <a:rPr lang="en-US" sz="1350" b="1" dirty="0">
                <a:solidFill>
                  <a:srgbClr val="5F5E5A"/>
                </a:solidFill>
                <a:latin typeface="Raleway"/>
              </a:rPr>
              <a:t>Biography</a:t>
            </a:r>
          </a:p>
        </p:txBody>
      </p:sp>
      <p:sp>
        <p:nvSpPr>
          <p:cNvPr id="34" name="TextBox 33"/>
          <p:cNvSpPr txBox="1"/>
          <p:nvPr/>
        </p:nvSpPr>
        <p:spPr>
          <a:xfrm>
            <a:off x="443066" y="9336505"/>
            <a:ext cx="184731" cy="369332"/>
          </a:xfrm>
          <a:prstGeom prst="rect">
            <a:avLst/>
          </a:prstGeom>
          <a:noFill/>
        </p:spPr>
        <p:txBody>
          <a:bodyPr wrap="none" rtlCol="0">
            <a:spAutoFit/>
          </a:bodyPr>
          <a:lstStyle/>
          <a:p>
            <a:endParaRPr lang="en-US"/>
          </a:p>
        </p:txBody>
      </p:sp>
      <p:pic>
        <p:nvPicPr>
          <p:cNvPr id="35" name="Picture 8" descr="elated image"/>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rot="20604345">
            <a:off x="127491" y="117022"/>
            <a:ext cx="1000612" cy="80049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descr="elated image"/>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rot="1097033">
            <a:off x="6622156" y="129558"/>
            <a:ext cx="1000612" cy="80049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4" descr="https://images-na.ssl-images-amazon.com/images/I/41Is1dY0VcL._SX329_BO1,204,203,200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00200"/>
            <a:ext cx="2239668" cy="3376419"/>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18"/>
          <p:cNvSpPr txBox="1"/>
          <p:nvPr/>
        </p:nvSpPr>
        <p:spPr>
          <a:xfrm>
            <a:off x="3140937" y="1699260"/>
            <a:ext cx="4156738" cy="3939540"/>
          </a:xfrm>
          <a:prstGeom prst="rect">
            <a:avLst/>
          </a:prstGeom>
        </p:spPr>
        <p:txBody>
          <a:bodyPr wrap="square" lIns="0" tIns="0" rIns="0" bIns="0" rtlCol="0" anchor="t">
            <a:spAutoFit/>
          </a:bodyPr>
          <a:lstStyle/>
          <a:p>
            <a:r>
              <a:rPr lang="en-US" sz="1600" dirty="0">
                <a:latin typeface="Franklin Gothic Medium" charset="0"/>
                <a:ea typeface="Franklin Gothic Medium" charset="0"/>
                <a:cs typeface="Franklin Gothic Medium" charset="0"/>
              </a:rPr>
              <a:t>Welles Crowther didn't see himself as a hero. He was just an ordinary kid who played sports, volunteered for the fire department in his town, and eventually headed off to college and then to Wall Street to start a career. Throughout it all, he always kept a red bandanna in his pocket, a gift from his father when he was little.</a:t>
            </a:r>
            <a:br>
              <a:rPr lang="en-US" sz="1600" dirty="0">
                <a:latin typeface="Franklin Gothic Medium" charset="0"/>
                <a:ea typeface="Franklin Gothic Medium" charset="0"/>
                <a:cs typeface="Franklin Gothic Medium" charset="0"/>
              </a:rPr>
            </a:br>
            <a:r>
              <a:rPr lang="en-US" sz="1600" dirty="0">
                <a:latin typeface="Franklin Gothic Medium" charset="0"/>
                <a:ea typeface="Franklin Gothic Medium" charset="0"/>
                <a:cs typeface="Franklin Gothic Medium" charset="0"/>
              </a:rPr>
              <a:t/>
            </a:r>
            <a:br>
              <a:rPr lang="en-US" sz="1600" dirty="0">
                <a:latin typeface="Franklin Gothic Medium" charset="0"/>
                <a:ea typeface="Franklin Gothic Medium" charset="0"/>
                <a:cs typeface="Franklin Gothic Medium" charset="0"/>
              </a:rPr>
            </a:br>
            <a:r>
              <a:rPr lang="en-US" sz="1600" dirty="0">
                <a:latin typeface="Franklin Gothic Medium" charset="0"/>
                <a:ea typeface="Franklin Gothic Medium" charset="0"/>
                <a:cs typeface="Franklin Gothic Medium" charset="0"/>
              </a:rPr>
              <a:t>On September 11, 2001, Welles was at his job on the 104th floor of the South Tower of the World Trade Center when the Twin Towers were attacked. What he did next would alter the course of many lives.</a:t>
            </a:r>
            <a:br>
              <a:rPr lang="en-US" sz="1600" dirty="0">
                <a:latin typeface="Franklin Gothic Medium" charset="0"/>
                <a:ea typeface="Franklin Gothic Medium" charset="0"/>
                <a:cs typeface="Franklin Gothic Medium" charset="0"/>
              </a:rPr>
            </a:br>
            <a:r>
              <a:rPr lang="en-US" sz="1600" dirty="0">
                <a:latin typeface="Franklin Gothic Medium" charset="0"/>
                <a:ea typeface="Franklin Gothic Medium" charset="0"/>
                <a:cs typeface="Franklin Gothic Medium" charset="0"/>
              </a:rPr>
              <a:t/>
            </a:r>
            <a:br>
              <a:rPr lang="en-US" sz="1600" dirty="0">
                <a:latin typeface="Franklin Gothic Medium" charset="0"/>
                <a:ea typeface="Franklin Gothic Medium" charset="0"/>
                <a:cs typeface="Franklin Gothic Medium" charset="0"/>
              </a:rPr>
            </a:br>
            <a:r>
              <a:rPr lang="en-US" sz="1600" dirty="0">
                <a:latin typeface="Franklin Gothic Medium" charset="0"/>
                <a:ea typeface="Franklin Gothic Medium" charset="0"/>
                <a:cs typeface="Franklin Gothic Medium" charset="0"/>
              </a:rPr>
              <a:t>That day, the legend of the Man in the Red Bandanna was born.</a:t>
            </a:r>
            <a:endParaRPr lang="en-US" sz="1600" dirty="0">
              <a:solidFill>
                <a:srgbClr val="000000"/>
              </a:solidFill>
              <a:latin typeface="Franklin Gothic Medium" charset="0"/>
              <a:ea typeface="Franklin Gothic Medium" charset="0"/>
              <a:cs typeface="Franklin Gothic Medium" charset="0"/>
            </a:endParaRPr>
          </a:p>
        </p:txBody>
      </p:sp>
      <p:grpSp>
        <p:nvGrpSpPr>
          <p:cNvPr id="38" name="Group 13"/>
          <p:cNvGrpSpPr/>
          <p:nvPr/>
        </p:nvGrpSpPr>
        <p:grpSpPr>
          <a:xfrm rot="5400000">
            <a:off x="3171007" y="2813620"/>
            <a:ext cx="1527689" cy="8601451"/>
            <a:chOff x="0" y="0"/>
            <a:chExt cx="2387525" cy="14328175"/>
          </a:xfrm>
        </p:grpSpPr>
        <p:sp>
          <p:nvSpPr>
            <p:cNvPr id="39" name="Freeform 14"/>
            <p:cNvSpPr/>
            <p:nvPr/>
          </p:nvSpPr>
          <p:spPr>
            <a:xfrm>
              <a:off x="0" y="0"/>
              <a:ext cx="2387525" cy="14328175"/>
            </a:xfrm>
            <a:custGeom>
              <a:avLst/>
              <a:gdLst/>
              <a:ahLst/>
              <a:cxnLst/>
              <a:rect l="l" t="t" r="r" b="b"/>
              <a:pathLst>
                <a:path w="2387525" h="14328175">
                  <a:moveTo>
                    <a:pt x="60960" y="435610"/>
                  </a:moveTo>
                  <a:lnTo>
                    <a:pt x="142240" y="354330"/>
                  </a:lnTo>
                  <a:lnTo>
                    <a:pt x="142240" y="615950"/>
                  </a:lnTo>
                  <a:lnTo>
                    <a:pt x="158750" y="615950"/>
                  </a:lnTo>
                  <a:lnTo>
                    <a:pt x="158750" y="339090"/>
                  </a:lnTo>
                  <a:lnTo>
                    <a:pt x="340360" y="157480"/>
                  </a:lnTo>
                  <a:lnTo>
                    <a:pt x="643175" y="157480"/>
                  </a:lnTo>
                  <a:lnTo>
                    <a:pt x="643175" y="140970"/>
                  </a:lnTo>
                  <a:lnTo>
                    <a:pt x="355600" y="140970"/>
                  </a:lnTo>
                  <a:lnTo>
                    <a:pt x="435610" y="60960"/>
                  </a:lnTo>
                  <a:lnTo>
                    <a:pt x="643175" y="60960"/>
                  </a:lnTo>
                  <a:lnTo>
                    <a:pt x="643175" y="0"/>
                  </a:lnTo>
                  <a:lnTo>
                    <a:pt x="0" y="0"/>
                  </a:lnTo>
                  <a:lnTo>
                    <a:pt x="0" y="615950"/>
                  </a:lnTo>
                  <a:lnTo>
                    <a:pt x="60960" y="615950"/>
                  </a:lnTo>
                  <a:lnTo>
                    <a:pt x="60960" y="435610"/>
                  </a:lnTo>
                  <a:close/>
                  <a:moveTo>
                    <a:pt x="0" y="615950"/>
                  </a:moveTo>
                  <a:lnTo>
                    <a:pt x="60960" y="615950"/>
                  </a:lnTo>
                  <a:lnTo>
                    <a:pt x="60960" y="13700795"/>
                  </a:lnTo>
                  <a:lnTo>
                    <a:pt x="0" y="13700795"/>
                  </a:lnTo>
                  <a:lnTo>
                    <a:pt x="0" y="615950"/>
                  </a:lnTo>
                  <a:close/>
                  <a:moveTo>
                    <a:pt x="142240" y="615950"/>
                  </a:moveTo>
                  <a:lnTo>
                    <a:pt x="158750" y="615950"/>
                  </a:lnTo>
                  <a:lnTo>
                    <a:pt x="158750" y="13700795"/>
                  </a:lnTo>
                  <a:lnTo>
                    <a:pt x="142240" y="13700795"/>
                  </a:lnTo>
                  <a:lnTo>
                    <a:pt x="142240" y="615950"/>
                  </a:lnTo>
                  <a:close/>
                  <a:moveTo>
                    <a:pt x="435610" y="14267214"/>
                  </a:moveTo>
                  <a:lnTo>
                    <a:pt x="355600" y="14187205"/>
                  </a:lnTo>
                  <a:lnTo>
                    <a:pt x="643175" y="14187205"/>
                  </a:lnTo>
                  <a:lnTo>
                    <a:pt x="643175" y="14170695"/>
                  </a:lnTo>
                  <a:lnTo>
                    <a:pt x="339090" y="14170695"/>
                  </a:lnTo>
                  <a:lnTo>
                    <a:pt x="158750" y="13990355"/>
                  </a:lnTo>
                  <a:lnTo>
                    <a:pt x="158750" y="13700795"/>
                  </a:lnTo>
                  <a:lnTo>
                    <a:pt x="142240" y="13700795"/>
                  </a:lnTo>
                  <a:lnTo>
                    <a:pt x="142240" y="13973845"/>
                  </a:lnTo>
                  <a:lnTo>
                    <a:pt x="60960" y="13892566"/>
                  </a:lnTo>
                  <a:lnTo>
                    <a:pt x="60960" y="13700795"/>
                  </a:lnTo>
                  <a:lnTo>
                    <a:pt x="0" y="13700795"/>
                  </a:lnTo>
                  <a:lnTo>
                    <a:pt x="0" y="14328175"/>
                  </a:lnTo>
                  <a:lnTo>
                    <a:pt x="643175" y="14328175"/>
                  </a:lnTo>
                  <a:lnTo>
                    <a:pt x="643175" y="14267216"/>
                  </a:lnTo>
                  <a:lnTo>
                    <a:pt x="435610" y="14267216"/>
                  </a:lnTo>
                  <a:close/>
                  <a:moveTo>
                    <a:pt x="643175" y="14267214"/>
                  </a:moveTo>
                  <a:lnTo>
                    <a:pt x="1779195" y="14267214"/>
                  </a:lnTo>
                  <a:lnTo>
                    <a:pt x="1779195" y="14328175"/>
                  </a:lnTo>
                  <a:lnTo>
                    <a:pt x="643175" y="14328175"/>
                  </a:lnTo>
                  <a:lnTo>
                    <a:pt x="643175" y="14267214"/>
                  </a:lnTo>
                  <a:close/>
                  <a:moveTo>
                    <a:pt x="643175" y="14170695"/>
                  </a:moveTo>
                  <a:lnTo>
                    <a:pt x="1779195" y="14170695"/>
                  </a:lnTo>
                  <a:lnTo>
                    <a:pt x="1779195" y="14187205"/>
                  </a:lnTo>
                  <a:lnTo>
                    <a:pt x="643175" y="14187205"/>
                  </a:lnTo>
                  <a:lnTo>
                    <a:pt x="643175" y="14170695"/>
                  </a:lnTo>
                  <a:close/>
                  <a:moveTo>
                    <a:pt x="2387525" y="13700795"/>
                  </a:moveTo>
                  <a:lnTo>
                    <a:pt x="2326565" y="13700795"/>
                  </a:lnTo>
                  <a:lnTo>
                    <a:pt x="2326565" y="13892564"/>
                  </a:lnTo>
                  <a:lnTo>
                    <a:pt x="2246555" y="13972575"/>
                  </a:lnTo>
                  <a:lnTo>
                    <a:pt x="2246555" y="13700795"/>
                  </a:lnTo>
                  <a:lnTo>
                    <a:pt x="2230045" y="13700795"/>
                  </a:lnTo>
                  <a:lnTo>
                    <a:pt x="2230045" y="13987814"/>
                  </a:lnTo>
                  <a:lnTo>
                    <a:pt x="2047165" y="14170695"/>
                  </a:lnTo>
                  <a:lnTo>
                    <a:pt x="1776655" y="14170695"/>
                  </a:lnTo>
                  <a:lnTo>
                    <a:pt x="1776655" y="14187205"/>
                  </a:lnTo>
                  <a:lnTo>
                    <a:pt x="2030655" y="14187205"/>
                  </a:lnTo>
                  <a:lnTo>
                    <a:pt x="1950645" y="14267214"/>
                  </a:lnTo>
                  <a:lnTo>
                    <a:pt x="1776655" y="14267214"/>
                  </a:lnTo>
                  <a:lnTo>
                    <a:pt x="1776655" y="14328175"/>
                  </a:lnTo>
                  <a:lnTo>
                    <a:pt x="2386255" y="14328175"/>
                  </a:lnTo>
                  <a:lnTo>
                    <a:pt x="2387525" y="13700795"/>
                  </a:lnTo>
                  <a:close/>
                  <a:moveTo>
                    <a:pt x="2231315" y="615950"/>
                  </a:moveTo>
                  <a:lnTo>
                    <a:pt x="2247825" y="615950"/>
                  </a:lnTo>
                  <a:lnTo>
                    <a:pt x="2247825" y="13700795"/>
                  </a:lnTo>
                  <a:lnTo>
                    <a:pt x="2231315" y="13700795"/>
                  </a:lnTo>
                  <a:lnTo>
                    <a:pt x="2231315" y="615950"/>
                  </a:lnTo>
                  <a:close/>
                  <a:moveTo>
                    <a:pt x="2326565" y="615950"/>
                  </a:moveTo>
                  <a:lnTo>
                    <a:pt x="2387525" y="615950"/>
                  </a:lnTo>
                  <a:lnTo>
                    <a:pt x="2387525" y="13700795"/>
                  </a:lnTo>
                  <a:lnTo>
                    <a:pt x="2326565" y="13700795"/>
                  </a:lnTo>
                  <a:lnTo>
                    <a:pt x="2326565" y="615950"/>
                  </a:lnTo>
                  <a:close/>
                  <a:moveTo>
                    <a:pt x="1951915" y="60960"/>
                  </a:moveTo>
                  <a:lnTo>
                    <a:pt x="2031925" y="140970"/>
                  </a:lnTo>
                  <a:lnTo>
                    <a:pt x="1777925" y="140970"/>
                  </a:lnTo>
                  <a:lnTo>
                    <a:pt x="1777925" y="157480"/>
                  </a:lnTo>
                  <a:lnTo>
                    <a:pt x="2047165" y="157480"/>
                  </a:lnTo>
                  <a:lnTo>
                    <a:pt x="2230045" y="340360"/>
                  </a:lnTo>
                  <a:lnTo>
                    <a:pt x="2230045" y="615950"/>
                  </a:lnTo>
                  <a:lnTo>
                    <a:pt x="2246555" y="615950"/>
                  </a:lnTo>
                  <a:lnTo>
                    <a:pt x="2246555" y="356870"/>
                  </a:lnTo>
                  <a:lnTo>
                    <a:pt x="2326565" y="436880"/>
                  </a:lnTo>
                  <a:lnTo>
                    <a:pt x="2326565" y="617220"/>
                  </a:lnTo>
                  <a:lnTo>
                    <a:pt x="2387525" y="617220"/>
                  </a:lnTo>
                  <a:lnTo>
                    <a:pt x="2387525" y="0"/>
                  </a:lnTo>
                  <a:lnTo>
                    <a:pt x="1777925" y="0"/>
                  </a:lnTo>
                  <a:lnTo>
                    <a:pt x="1777925" y="60960"/>
                  </a:lnTo>
                  <a:lnTo>
                    <a:pt x="1951915" y="60960"/>
                  </a:lnTo>
                  <a:close/>
                  <a:moveTo>
                    <a:pt x="643175" y="140970"/>
                  </a:moveTo>
                  <a:lnTo>
                    <a:pt x="1779195" y="140970"/>
                  </a:lnTo>
                  <a:lnTo>
                    <a:pt x="1779195" y="157480"/>
                  </a:lnTo>
                  <a:lnTo>
                    <a:pt x="643175" y="157480"/>
                  </a:lnTo>
                  <a:lnTo>
                    <a:pt x="643175" y="140970"/>
                  </a:lnTo>
                  <a:close/>
                  <a:moveTo>
                    <a:pt x="643175" y="0"/>
                  </a:moveTo>
                  <a:lnTo>
                    <a:pt x="1779195" y="0"/>
                  </a:lnTo>
                  <a:lnTo>
                    <a:pt x="1779195" y="60960"/>
                  </a:lnTo>
                  <a:lnTo>
                    <a:pt x="643175" y="60960"/>
                  </a:lnTo>
                  <a:lnTo>
                    <a:pt x="643175" y="0"/>
                  </a:lnTo>
                  <a:close/>
                </a:path>
              </a:pathLst>
            </a:custGeom>
            <a:solidFill>
              <a:srgbClr val="EFF0F2"/>
            </a:solidFill>
          </p:spPr>
        </p:sp>
      </p:grpSp>
      <p:sp>
        <p:nvSpPr>
          <p:cNvPr id="40" name="TextBox 15"/>
          <p:cNvSpPr txBox="1"/>
          <p:nvPr/>
        </p:nvSpPr>
        <p:spPr>
          <a:xfrm>
            <a:off x="1822904" y="6705600"/>
            <a:ext cx="5416096" cy="846386"/>
          </a:xfrm>
          <a:prstGeom prst="rect">
            <a:avLst/>
          </a:prstGeom>
        </p:spPr>
        <p:txBody>
          <a:bodyPr wrap="square" lIns="0" tIns="0" rIns="0" bIns="0" rtlCol="0" anchor="t">
            <a:spAutoFit/>
          </a:bodyPr>
          <a:lstStyle/>
          <a:p>
            <a:pPr algn="ctr">
              <a:lnSpc>
                <a:spcPts val="2240"/>
              </a:lnSpc>
            </a:pPr>
            <a:r>
              <a:rPr lang="en-US" sz="1600" b="1" dirty="0">
                <a:solidFill>
                  <a:srgbClr val="5F5E5A"/>
                </a:solidFill>
                <a:latin typeface="Drukaatie Burti"/>
              </a:rPr>
              <a:t>A Virginia Readers' Choice (VRC) selection. To participate in Virginia Readers' Choice read at least four of the ten books on the VRC book list. Visit the library for more information</a:t>
            </a:r>
          </a:p>
        </p:txBody>
      </p:sp>
      <p:pic>
        <p:nvPicPr>
          <p:cNvPr id="41" name="Picture 21"/>
          <p:cNvPicPr>
            <a:picLocks noChangeAspect="1"/>
          </p:cNvPicPr>
          <p:nvPr/>
        </p:nvPicPr>
        <p:blipFill>
          <a:blip r:embed="rId5"/>
          <a:srcRect/>
          <a:stretch>
            <a:fillRect/>
          </a:stretch>
        </p:blipFill>
        <p:spPr>
          <a:xfrm>
            <a:off x="457200" y="6512284"/>
            <a:ext cx="1023267" cy="1183916"/>
          </a:xfrm>
          <a:prstGeom prst="rect">
            <a:avLst/>
          </a:prstGeom>
        </p:spPr>
      </p:pic>
    </p:spTree>
    <p:extLst>
      <p:ext uri="{BB962C8B-B14F-4D97-AF65-F5344CB8AC3E}">
        <p14:creationId xmlns:p14="http://schemas.microsoft.com/office/powerpoint/2010/main" val="188878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rot="-5400000">
            <a:off x="-434753" y="8755454"/>
            <a:ext cx="1669596" cy="769441"/>
          </a:xfrm>
          <a:prstGeom prst="rect">
            <a:avLst/>
          </a:prstGeom>
        </p:spPr>
        <p:txBody>
          <a:bodyPr lIns="0" tIns="0" rIns="0" bIns="0" rtlCol="0" anchor="t">
            <a:spAutoFit/>
          </a:bodyPr>
          <a:lstStyle/>
          <a:p>
            <a:pPr>
              <a:lnSpc>
                <a:spcPts val="1979"/>
              </a:lnSpc>
            </a:pPr>
            <a:r>
              <a:rPr lang="en-US" sz="1350" b="1" dirty="0" smtClean="0">
                <a:solidFill>
                  <a:srgbClr val="5F5E5A"/>
                </a:solidFill>
                <a:latin typeface="Raleway"/>
              </a:rPr>
              <a:t>Two Truths and a Lie</a:t>
            </a:r>
          </a:p>
          <a:p>
            <a:pPr>
              <a:lnSpc>
                <a:spcPts val="1979"/>
              </a:lnSpc>
            </a:pPr>
            <a:r>
              <a:rPr lang="en-US" sz="1350" b="1" dirty="0" smtClean="0">
                <a:solidFill>
                  <a:srgbClr val="5F5E5A"/>
                </a:solidFill>
                <a:latin typeface="Raleway"/>
              </a:rPr>
              <a:t>Call </a:t>
            </a:r>
            <a:r>
              <a:rPr lang="en-US" sz="1350" b="1" dirty="0">
                <a:solidFill>
                  <a:srgbClr val="5F5E5A"/>
                </a:solidFill>
                <a:latin typeface="Raleway"/>
              </a:rPr>
              <a:t>#: </a:t>
            </a:r>
            <a:r>
              <a:rPr lang="en-US" sz="1350" b="1" dirty="0" smtClean="0">
                <a:solidFill>
                  <a:srgbClr val="5F5E5A"/>
                </a:solidFill>
                <a:latin typeface="Raleway"/>
              </a:rPr>
              <a:t>591 PAQ</a:t>
            </a:r>
            <a:endParaRPr lang="en-US" sz="1350" b="1" dirty="0">
              <a:solidFill>
                <a:srgbClr val="5F5E5A"/>
              </a:solidFill>
              <a:latin typeface="Raleway"/>
            </a:endParaRPr>
          </a:p>
          <a:p>
            <a:pPr algn="l">
              <a:lnSpc>
                <a:spcPts val="1979"/>
              </a:lnSpc>
            </a:pPr>
            <a:r>
              <a:rPr lang="en-US" sz="1350" b="1" dirty="0" smtClean="0">
                <a:solidFill>
                  <a:srgbClr val="5F5E5A"/>
                </a:solidFill>
                <a:latin typeface="Raleway"/>
              </a:rPr>
              <a:t>Non- Fiction</a:t>
            </a:r>
            <a:endParaRPr lang="en-US" sz="1350" b="1" dirty="0">
              <a:solidFill>
                <a:srgbClr val="5F5E5A"/>
              </a:solidFill>
              <a:latin typeface="Raleway"/>
            </a:endParaRPr>
          </a:p>
        </p:txBody>
      </p:sp>
      <p:sp>
        <p:nvSpPr>
          <p:cNvPr id="4" name="TextBox 4"/>
          <p:cNvSpPr txBox="1"/>
          <p:nvPr/>
        </p:nvSpPr>
        <p:spPr>
          <a:xfrm rot="-5400000">
            <a:off x="1215519" y="8766258"/>
            <a:ext cx="1669596" cy="747833"/>
          </a:xfrm>
          <a:prstGeom prst="rect">
            <a:avLst/>
          </a:prstGeom>
        </p:spPr>
        <p:txBody>
          <a:bodyPr lIns="0" tIns="0" rIns="0" bIns="0" rtlCol="0" anchor="t">
            <a:spAutoFit/>
          </a:bodyPr>
          <a:lstStyle/>
          <a:p>
            <a:pPr>
              <a:lnSpc>
                <a:spcPts val="1979"/>
              </a:lnSpc>
            </a:pPr>
            <a:r>
              <a:rPr lang="en-US" sz="1350" b="1" dirty="0">
                <a:solidFill>
                  <a:srgbClr val="5F5E5A"/>
                </a:solidFill>
                <a:latin typeface="Raleway"/>
              </a:rPr>
              <a:t>Two Truths and a Lie</a:t>
            </a:r>
          </a:p>
          <a:p>
            <a:pPr>
              <a:lnSpc>
                <a:spcPts val="1979"/>
              </a:lnSpc>
            </a:pPr>
            <a:r>
              <a:rPr lang="en-US" sz="1350" b="1" dirty="0">
                <a:solidFill>
                  <a:srgbClr val="5F5E5A"/>
                </a:solidFill>
                <a:latin typeface="Raleway"/>
              </a:rPr>
              <a:t>Call #: 591 PAQ</a:t>
            </a:r>
          </a:p>
          <a:p>
            <a:pPr>
              <a:lnSpc>
                <a:spcPts val="1979"/>
              </a:lnSpc>
            </a:pPr>
            <a:r>
              <a:rPr lang="en-US" sz="1350" b="1" dirty="0">
                <a:solidFill>
                  <a:srgbClr val="5F5E5A"/>
                </a:solidFill>
                <a:latin typeface="Raleway"/>
              </a:rPr>
              <a:t>Non- Fiction</a:t>
            </a:r>
          </a:p>
        </p:txBody>
      </p:sp>
      <p:sp>
        <p:nvSpPr>
          <p:cNvPr id="5" name="TextBox 5"/>
          <p:cNvSpPr txBox="1"/>
          <p:nvPr/>
        </p:nvSpPr>
        <p:spPr>
          <a:xfrm rot="-5400000">
            <a:off x="2091975" y="8766258"/>
            <a:ext cx="1669596" cy="747833"/>
          </a:xfrm>
          <a:prstGeom prst="rect">
            <a:avLst/>
          </a:prstGeom>
        </p:spPr>
        <p:txBody>
          <a:bodyPr lIns="0" tIns="0" rIns="0" bIns="0" rtlCol="0" anchor="t">
            <a:spAutoFit/>
          </a:bodyPr>
          <a:lstStyle/>
          <a:p>
            <a:pPr>
              <a:lnSpc>
                <a:spcPts val="1979"/>
              </a:lnSpc>
            </a:pPr>
            <a:r>
              <a:rPr lang="en-US" sz="1350" b="1" dirty="0">
                <a:solidFill>
                  <a:srgbClr val="5F5E5A"/>
                </a:solidFill>
                <a:latin typeface="Raleway"/>
              </a:rPr>
              <a:t>Two Truths and a Lie</a:t>
            </a:r>
          </a:p>
          <a:p>
            <a:pPr>
              <a:lnSpc>
                <a:spcPts val="1979"/>
              </a:lnSpc>
            </a:pPr>
            <a:r>
              <a:rPr lang="en-US" sz="1350" b="1" dirty="0">
                <a:solidFill>
                  <a:srgbClr val="5F5E5A"/>
                </a:solidFill>
                <a:latin typeface="Raleway"/>
              </a:rPr>
              <a:t>Call #: 591 PAQ</a:t>
            </a:r>
          </a:p>
          <a:p>
            <a:pPr>
              <a:lnSpc>
                <a:spcPts val="1979"/>
              </a:lnSpc>
            </a:pPr>
            <a:r>
              <a:rPr lang="en-US" sz="1350" b="1" dirty="0">
                <a:solidFill>
                  <a:srgbClr val="5F5E5A"/>
                </a:solidFill>
                <a:latin typeface="Raleway"/>
              </a:rPr>
              <a:t>Non- Fiction</a:t>
            </a:r>
          </a:p>
        </p:txBody>
      </p:sp>
      <p:sp>
        <p:nvSpPr>
          <p:cNvPr id="6" name="TextBox 6"/>
          <p:cNvSpPr txBox="1"/>
          <p:nvPr/>
        </p:nvSpPr>
        <p:spPr>
          <a:xfrm rot="-5400000">
            <a:off x="2968433" y="8766258"/>
            <a:ext cx="1669596" cy="747833"/>
          </a:xfrm>
          <a:prstGeom prst="rect">
            <a:avLst/>
          </a:prstGeom>
        </p:spPr>
        <p:txBody>
          <a:bodyPr lIns="0" tIns="0" rIns="0" bIns="0" rtlCol="0" anchor="t">
            <a:spAutoFit/>
          </a:bodyPr>
          <a:lstStyle/>
          <a:p>
            <a:pPr>
              <a:lnSpc>
                <a:spcPts val="1979"/>
              </a:lnSpc>
            </a:pPr>
            <a:r>
              <a:rPr lang="en-US" sz="1350" b="1" dirty="0">
                <a:solidFill>
                  <a:srgbClr val="5F5E5A"/>
                </a:solidFill>
                <a:latin typeface="Raleway"/>
              </a:rPr>
              <a:t>Two Truths and a Lie</a:t>
            </a:r>
          </a:p>
          <a:p>
            <a:pPr>
              <a:lnSpc>
                <a:spcPts val="1979"/>
              </a:lnSpc>
            </a:pPr>
            <a:r>
              <a:rPr lang="en-US" sz="1350" b="1" dirty="0">
                <a:solidFill>
                  <a:srgbClr val="5F5E5A"/>
                </a:solidFill>
                <a:latin typeface="Raleway"/>
              </a:rPr>
              <a:t>Call #: 591 PAQ</a:t>
            </a:r>
          </a:p>
          <a:p>
            <a:pPr>
              <a:lnSpc>
                <a:spcPts val="1979"/>
              </a:lnSpc>
            </a:pPr>
            <a:r>
              <a:rPr lang="en-US" sz="1350" b="1" dirty="0">
                <a:solidFill>
                  <a:srgbClr val="5F5E5A"/>
                </a:solidFill>
                <a:latin typeface="Raleway"/>
              </a:rPr>
              <a:t>Non- Fiction</a:t>
            </a:r>
          </a:p>
        </p:txBody>
      </p:sp>
      <p:sp>
        <p:nvSpPr>
          <p:cNvPr id="7" name="TextBox 7"/>
          <p:cNvSpPr txBox="1"/>
          <p:nvPr/>
        </p:nvSpPr>
        <p:spPr>
          <a:xfrm rot="-5400000">
            <a:off x="3844891" y="8766258"/>
            <a:ext cx="1669596" cy="747833"/>
          </a:xfrm>
          <a:prstGeom prst="rect">
            <a:avLst/>
          </a:prstGeom>
        </p:spPr>
        <p:txBody>
          <a:bodyPr lIns="0" tIns="0" rIns="0" bIns="0" rtlCol="0" anchor="t">
            <a:spAutoFit/>
          </a:bodyPr>
          <a:lstStyle/>
          <a:p>
            <a:pPr>
              <a:lnSpc>
                <a:spcPts val="1979"/>
              </a:lnSpc>
            </a:pPr>
            <a:r>
              <a:rPr lang="en-US" sz="1350" b="1" dirty="0">
                <a:solidFill>
                  <a:srgbClr val="5F5E5A"/>
                </a:solidFill>
                <a:latin typeface="Raleway"/>
              </a:rPr>
              <a:t>Two Truths and a Lie</a:t>
            </a:r>
          </a:p>
          <a:p>
            <a:pPr>
              <a:lnSpc>
                <a:spcPts val="1979"/>
              </a:lnSpc>
            </a:pPr>
            <a:r>
              <a:rPr lang="en-US" sz="1350" b="1" dirty="0">
                <a:solidFill>
                  <a:srgbClr val="5F5E5A"/>
                </a:solidFill>
                <a:latin typeface="Raleway"/>
              </a:rPr>
              <a:t>Call #: 591 PAQ</a:t>
            </a:r>
          </a:p>
          <a:p>
            <a:pPr>
              <a:lnSpc>
                <a:spcPts val="1979"/>
              </a:lnSpc>
            </a:pPr>
            <a:r>
              <a:rPr lang="en-US" sz="1350" b="1" dirty="0">
                <a:solidFill>
                  <a:srgbClr val="5F5E5A"/>
                </a:solidFill>
                <a:latin typeface="Raleway"/>
              </a:rPr>
              <a:t>Non- Fiction</a:t>
            </a:r>
          </a:p>
        </p:txBody>
      </p:sp>
      <p:sp>
        <p:nvSpPr>
          <p:cNvPr id="8" name="TextBox 8"/>
          <p:cNvSpPr txBox="1"/>
          <p:nvPr/>
        </p:nvSpPr>
        <p:spPr>
          <a:xfrm rot="-5400000">
            <a:off x="4721347" y="8766258"/>
            <a:ext cx="1669596" cy="747833"/>
          </a:xfrm>
          <a:prstGeom prst="rect">
            <a:avLst/>
          </a:prstGeom>
        </p:spPr>
        <p:txBody>
          <a:bodyPr lIns="0" tIns="0" rIns="0" bIns="0" rtlCol="0" anchor="t">
            <a:spAutoFit/>
          </a:bodyPr>
          <a:lstStyle/>
          <a:p>
            <a:pPr>
              <a:lnSpc>
                <a:spcPts val="1979"/>
              </a:lnSpc>
            </a:pPr>
            <a:r>
              <a:rPr lang="en-US" sz="1350" b="1" dirty="0">
                <a:solidFill>
                  <a:srgbClr val="5F5E5A"/>
                </a:solidFill>
                <a:latin typeface="Raleway"/>
              </a:rPr>
              <a:t>Two Truths and a Lie</a:t>
            </a:r>
          </a:p>
          <a:p>
            <a:pPr>
              <a:lnSpc>
                <a:spcPts val="1979"/>
              </a:lnSpc>
            </a:pPr>
            <a:r>
              <a:rPr lang="en-US" sz="1350" b="1" dirty="0">
                <a:solidFill>
                  <a:srgbClr val="5F5E5A"/>
                </a:solidFill>
                <a:latin typeface="Raleway"/>
              </a:rPr>
              <a:t>Call #: 591 PAQ</a:t>
            </a:r>
          </a:p>
          <a:p>
            <a:pPr>
              <a:lnSpc>
                <a:spcPts val="1979"/>
              </a:lnSpc>
            </a:pPr>
            <a:r>
              <a:rPr lang="en-US" sz="1350" b="1" dirty="0">
                <a:solidFill>
                  <a:srgbClr val="5F5E5A"/>
                </a:solidFill>
                <a:latin typeface="Raleway"/>
              </a:rPr>
              <a:t>Non- Fiction</a:t>
            </a:r>
          </a:p>
        </p:txBody>
      </p:sp>
      <p:sp>
        <p:nvSpPr>
          <p:cNvPr id="9" name="TextBox 9"/>
          <p:cNvSpPr txBox="1"/>
          <p:nvPr/>
        </p:nvSpPr>
        <p:spPr>
          <a:xfrm rot="-5400000">
            <a:off x="5597805" y="8766258"/>
            <a:ext cx="1669596" cy="747833"/>
          </a:xfrm>
          <a:prstGeom prst="rect">
            <a:avLst/>
          </a:prstGeom>
        </p:spPr>
        <p:txBody>
          <a:bodyPr lIns="0" tIns="0" rIns="0" bIns="0" rtlCol="0" anchor="t">
            <a:spAutoFit/>
          </a:bodyPr>
          <a:lstStyle/>
          <a:p>
            <a:pPr>
              <a:lnSpc>
                <a:spcPts val="1979"/>
              </a:lnSpc>
            </a:pPr>
            <a:r>
              <a:rPr lang="en-US" sz="1350" b="1" dirty="0">
                <a:solidFill>
                  <a:srgbClr val="5F5E5A"/>
                </a:solidFill>
                <a:latin typeface="Raleway"/>
              </a:rPr>
              <a:t>Two Truths and a Lie</a:t>
            </a:r>
          </a:p>
          <a:p>
            <a:pPr>
              <a:lnSpc>
                <a:spcPts val="1979"/>
              </a:lnSpc>
            </a:pPr>
            <a:r>
              <a:rPr lang="en-US" sz="1350" b="1" dirty="0">
                <a:solidFill>
                  <a:srgbClr val="5F5E5A"/>
                </a:solidFill>
                <a:latin typeface="Raleway"/>
              </a:rPr>
              <a:t>Call #: 591 PAQ</a:t>
            </a:r>
          </a:p>
          <a:p>
            <a:pPr>
              <a:lnSpc>
                <a:spcPts val="1979"/>
              </a:lnSpc>
            </a:pPr>
            <a:r>
              <a:rPr lang="en-US" sz="1350" b="1" dirty="0">
                <a:solidFill>
                  <a:srgbClr val="5F5E5A"/>
                </a:solidFill>
                <a:latin typeface="Raleway"/>
              </a:rPr>
              <a:t>Non- Fiction</a:t>
            </a:r>
          </a:p>
        </p:txBody>
      </p:sp>
      <p:sp>
        <p:nvSpPr>
          <p:cNvPr id="10" name="TextBox 10"/>
          <p:cNvSpPr txBox="1"/>
          <p:nvPr/>
        </p:nvSpPr>
        <p:spPr>
          <a:xfrm rot="-5400000">
            <a:off x="6474263" y="8766258"/>
            <a:ext cx="1669596" cy="747833"/>
          </a:xfrm>
          <a:prstGeom prst="rect">
            <a:avLst/>
          </a:prstGeom>
        </p:spPr>
        <p:txBody>
          <a:bodyPr lIns="0" tIns="0" rIns="0" bIns="0" rtlCol="0" anchor="t">
            <a:spAutoFit/>
          </a:bodyPr>
          <a:lstStyle/>
          <a:p>
            <a:pPr>
              <a:lnSpc>
                <a:spcPts val="1979"/>
              </a:lnSpc>
            </a:pPr>
            <a:r>
              <a:rPr lang="en-US" sz="1350" b="1" dirty="0">
                <a:solidFill>
                  <a:srgbClr val="5F5E5A"/>
                </a:solidFill>
                <a:latin typeface="Raleway"/>
              </a:rPr>
              <a:t>Two Truths and a Lie</a:t>
            </a:r>
          </a:p>
          <a:p>
            <a:pPr>
              <a:lnSpc>
                <a:spcPts val="1979"/>
              </a:lnSpc>
            </a:pPr>
            <a:r>
              <a:rPr lang="en-US" sz="1350" b="1" dirty="0">
                <a:solidFill>
                  <a:srgbClr val="5F5E5A"/>
                </a:solidFill>
                <a:latin typeface="Raleway"/>
              </a:rPr>
              <a:t>Call #: 591 PAQ</a:t>
            </a:r>
          </a:p>
          <a:p>
            <a:pPr>
              <a:lnSpc>
                <a:spcPts val="1979"/>
              </a:lnSpc>
            </a:pPr>
            <a:r>
              <a:rPr lang="en-US" sz="1350" b="1" dirty="0">
                <a:solidFill>
                  <a:srgbClr val="5F5E5A"/>
                </a:solidFill>
                <a:latin typeface="Raleway"/>
              </a:rPr>
              <a:t>Non- Fiction</a:t>
            </a:r>
          </a:p>
        </p:txBody>
      </p:sp>
      <p:sp>
        <p:nvSpPr>
          <p:cNvPr id="11" name="TextBox 11"/>
          <p:cNvSpPr txBox="1"/>
          <p:nvPr/>
        </p:nvSpPr>
        <p:spPr>
          <a:xfrm rot="-5400000">
            <a:off x="377318" y="8766258"/>
            <a:ext cx="1669597" cy="747833"/>
          </a:xfrm>
          <a:prstGeom prst="rect">
            <a:avLst/>
          </a:prstGeom>
        </p:spPr>
        <p:txBody>
          <a:bodyPr lIns="0" tIns="0" rIns="0" bIns="0" rtlCol="0" anchor="t">
            <a:spAutoFit/>
          </a:bodyPr>
          <a:lstStyle/>
          <a:p>
            <a:pPr>
              <a:lnSpc>
                <a:spcPts val="1979"/>
              </a:lnSpc>
            </a:pPr>
            <a:r>
              <a:rPr lang="en-US" sz="1350" b="1" dirty="0">
                <a:solidFill>
                  <a:srgbClr val="5F5E5A"/>
                </a:solidFill>
                <a:latin typeface="Raleway"/>
              </a:rPr>
              <a:t>Two Truths and a Lie</a:t>
            </a:r>
          </a:p>
          <a:p>
            <a:pPr>
              <a:lnSpc>
                <a:spcPts val="1979"/>
              </a:lnSpc>
            </a:pPr>
            <a:r>
              <a:rPr lang="en-US" sz="1350" b="1" dirty="0">
                <a:solidFill>
                  <a:srgbClr val="5F5E5A"/>
                </a:solidFill>
                <a:latin typeface="Raleway"/>
              </a:rPr>
              <a:t>Call #: 591 PAQ</a:t>
            </a:r>
          </a:p>
          <a:p>
            <a:pPr>
              <a:lnSpc>
                <a:spcPts val="1979"/>
              </a:lnSpc>
            </a:pPr>
            <a:r>
              <a:rPr lang="en-US" sz="1350" b="1" dirty="0">
                <a:solidFill>
                  <a:srgbClr val="5F5E5A"/>
                </a:solidFill>
                <a:latin typeface="Raleway"/>
              </a:rPr>
              <a:t>Non- Fiction</a:t>
            </a:r>
          </a:p>
        </p:txBody>
      </p:sp>
      <p:sp>
        <p:nvSpPr>
          <p:cNvPr id="12" name="TextBox 12"/>
          <p:cNvSpPr txBox="1"/>
          <p:nvPr/>
        </p:nvSpPr>
        <p:spPr>
          <a:xfrm>
            <a:off x="1327598" y="7878190"/>
            <a:ext cx="5165271" cy="417739"/>
          </a:xfrm>
          <a:prstGeom prst="rect">
            <a:avLst/>
          </a:prstGeom>
        </p:spPr>
        <p:txBody>
          <a:bodyPr lIns="0" tIns="0" rIns="0" bIns="0" rtlCol="0" anchor="t">
            <a:spAutoFit/>
          </a:bodyPr>
          <a:lstStyle/>
          <a:p>
            <a:pPr algn="ctr">
              <a:lnSpc>
                <a:spcPts val="1679"/>
              </a:lnSpc>
            </a:pPr>
            <a:r>
              <a:rPr lang="en-US" sz="1200" b="1">
                <a:solidFill>
                  <a:srgbClr val="5F5E5A"/>
                </a:solidFill>
                <a:latin typeface="Raleway"/>
              </a:rPr>
              <a:t>Interested in this book? Carefully tear off a strip and find the book on the shelf!</a:t>
            </a:r>
            <a:r>
              <a:rPr lang="en-US" sz="1178" b="1">
                <a:solidFill>
                  <a:srgbClr val="5F5E5A"/>
                </a:solidFill>
                <a:latin typeface="Raleway"/>
              </a:rPr>
              <a:t> </a:t>
            </a:r>
            <a:r>
              <a:rPr lang="en-US" sz="1200" b="1">
                <a:solidFill>
                  <a:srgbClr val="5F5E5A"/>
                </a:solidFill>
                <a:latin typeface="Raleway"/>
              </a:rPr>
              <a:t> If the book is not in, see the librarian to place it on hold!</a:t>
            </a:r>
          </a:p>
        </p:txBody>
      </p:sp>
      <p:sp>
        <p:nvSpPr>
          <p:cNvPr id="17" name="AutoShape 17"/>
          <p:cNvSpPr/>
          <p:nvPr/>
        </p:nvSpPr>
        <p:spPr>
          <a:xfrm>
            <a:off x="0" y="1122446"/>
            <a:ext cx="7772400" cy="5228055"/>
          </a:xfrm>
          <a:prstGeom prst="rect">
            <a:avLst/>
          </a:prstGeom>
          <a:solidFill>
            <a:srgbClr val="D9D9D9"/>
          </a:solidFill>
        </p:spPr>
      </p:sp>
      <p:sp>
        <p:nvSpPr>
          <p:cNvPr id="18" name="TextBox 18"/>
          <p:cNvSpPr txBox="1"/>
          <p:nvPr/>
        </p:nvSpPr>
        <p:spPr>
          <a:xfrm>
            <a:off x="3140936" y="1382881"/>
            <a:ext cx="4326663" cy="4678204"/>
          </a:xfrm>
          <a:prstGeom prst="rect">
            <a:avLst/>
          </a:prstGeom>
        </p:spPr>
        <p:txBody>
          <a:bodyPr wrap="square" lIns="0" tIns="0" rIns="0" bIns="0" rtlCol="0" anchor="t">
            <a:spAutoFit/>
          </a:bodyPr>
          <a:lstStyle/>
          <a:p>
            <a:r>
              <a:rPr lang="en-US" sz="1600" i="1" dirty="0">
                <a:latin typeface="Franklin Gothic Medium" charset="0"/>
                <a:ea typeface="Franklin Gothic Medium" charset="0"/>
                <a:cs typeface="Franklin Gothic Medium" charset="0"/>
              </a:rPr>
              <a:t>Two Truths and a Lie</a:t>
            </a:r>
            <a:r>
              <a:rPr lang="en-US" sz="1600" dirty="0">
                <a:latin typeface="Franklin Gothic Medium" charset="0"/>
                <a:ea typeface="Franklin Gothic Medium" charset="0"/>
                <a:cs typeface="Franklin Gothic Medium" charset="0"/>
              </a:rPr>
              <a:t> is the first book in a new series that presents some of the most crazy-but-true stories about the living world as well as a handful of stories that are too crazy to be true—and asks readers to separate facts from fakes! Did you know that there is a fungus that can control the mind of an ant and make it do its bidding? Would you believe there is such a thing as a corpse flower—a ten-foot-tall plant with a blossom that smells like a zombie? </a:t>
            </a:r>
            <a:br>
              <a:rPr lang="en-US" sz="1600" dirty="0">
                <a:latin typeface="Franklin Gothic Medium" charset="0"/>
                <a:ea typeface="Franklin Gothic Medium" charset="0"/>
                <a:cs typeface="Franklin Gothic Medium" charset="0"/>
              </a:rPr>
            </a:br>
            <a:r>
              <a:rPr lang="en-US" sz="1600" dirty="0">
                <a:latin typeface="Franklin Gothic Medium" charset="0"/>
                <a:ea typeface="Franklin Gothic Medium" charset="0"/>
                <a:cs typeface="Franklin Gothic Medium" charset="0"/>
              </a:rPr>
              <a:t/>
            </a:r>
            <a:br>
              <a:rPr lang="en-US" sz="1600" dirty="0">
                <a:latin typeface="Franklin Gothic Medium" charset="0"/>
                <a:ea typeface="Franklin Gothic Medium" charset="0"/>
                <a:cs typeface="Franklin Gothic Medium" charset="0"/>
              </a:rPr>
            </a:br>
            <a:r>
              <a:rPr lang="en-US" sz="1600" dirty="0">
                <a:latin typeface="Franklin Gothic Medium" charset="0"/>
                <a:ea typeface="Franklin Gothic Medium" charset="0"/>
                <a:cs typeface="Franklin Gothic Medium" charset="0"/>
              </a:rPr>
              <a:t>Every story in this book is strange and astounding. But not all of them are real. Just like the old game in this book’s title, two out of every three stories are completely true and one is an outright lie. Can you guess which? It’s not going to be easy. Some false stories are based on truth, and some of the true stories are just plain unbelievable. </a:t>
            </a:r>
            <a:endParaRPr lang="en-US" sz="1600" dirty="0">
              <a:solidFill>
                <a:srgbClr val="000000"/>
              </a:solidFill>
              <a:latin typeface="Franklin Gothic Medium" charset="0"/>
              <a:ea typeface="Franklin Gothic Medium" charset="0"/>
              <a:cs typeface="Franklin Gothic Medium" charset="0"/>
            </a:endParaRPr>
          </a:p>
        </p:txBody>
      </p:sp>
      <p:sp>
        <p:nvSpPr>
          <p:cNvPr id="19" name="TextBox 19"/>
          <p:cNvSpPr txBox="1"/>
          <p:nvPr/>
        </p:nvSpPr>
        <p:spPr>
          <a:xfrm>
            <a:off x="216851" y="5105400"/>
            <a:ext cx="2695485" cy="1243930"/>
          </a:xfrm>
          <a:prstGeom prst="rect">
            <a:avLst/>
          </a:prstGeom>
        </p:spPr>
        <p:txBody>
          <a:bodyPr lIns="0" tIns="0" rIns="0" bIns="0" rtlCol="0" anchor="t">
            <a:spAutoFit/>
          </a:bodyPr>
          <a:lstStyle/>
          <a:p>
            <a:pPr algn="ctr">
              <a:lnSpc>
                <a:spcPts val="1852"/>
              </a:lnSpc>
            </a:pPr>
            <a:r>
              <a:rPr lang="en-US" sz="1600" b="1" dirty="0" smtClean="0">
                <a:solidFill>
                  <a:srgbClr val="000000"/>
                </a:solidFill>
                <a:latin typeface="Raleway"/>
              </a:rPr>
              <a:t>Two Truths and a Lie</a:t>
            </a:r>
            <a:endParaRPr lang="en-US" sz="1600" b="1" dirty="0">
              <a:solidFill>
                <a:srgbClr val="000000"/>
              </a:solidFill>
              <a:latin typeface="Raleway"/>
            </a:endParaRPr>
          </a:p>
          <a:p>
            <a:pPr algn="ctr">
              <a:lnSpc>
                <a:spcPts val="1852"/>
              </a:lnSpc>
            </a:pPr>
            <a:r>
              <a:rPr lang="en-US" sz="1428" b="1" dirty="0">
                <a:solidFill>
                  <a:srgbClr val="000000"/>
                </a:solidFill>
                <a:latin typeface="Raleway"/>
              </a:rPr>
              <a:t>By: </a:t>
            </a:r>
            <a:r>
              <a:rPr lang="en-US" sz="1428" b="1" dirty="0" smtClean="0">
                <a:solidFill>
                  <a:srgbClr val="000000"/>
                </a:solidFill>
                <a:latin typeface="Raleway"/>
              </a:rPr>
              <a:t>Ammi-Joan </a:t>
            </a:r>
            <a:r>
              <a:rPr lang="en-US" sz="1428" b="1" dirty="0">
                <a:solidFill>
                  <a:srgbClr val="000000"/>
                </a:solidFill>
                <a:latin typeface="Raleway"/>
              </a:rPr>
              <a:t>Paquette and Laurie Ann </a:t>
            </a:r>
            <a:r>
              <a:rPr lang="en-US" sz="1428" b="1" dirty="0" smtClean="0">
                <a:solidFill>
                  <a:srgbClr val="000000"/>
                </a:solidFill>
                <a:latin typeface="Raleway"/>
              </a:rPr>
              <a:t>Thompson</a:t>
            </a:r>
            <a:endParaRPr lang="en-US" sz="1323" b="1" dirty="0">
              <a:solidFill>
                <a:srgbClr val="000000"/>
              </a:solidFill>
              <a:latin typeface="Raleway"/>
            </a:endParaRPr>
          </a:p>
          <a:p>
            <a:pPr algn="ctr">
              <a:lnSpc>
                <a:spcPts val="2000"/>
              </a:lnSpc>
            </a:pPr>
            <a:r>
              <a:rPr lang="en-US" sz="1428" b="1" dirty="0">
                <a:solidFill>
                  <a:srgbClr val="000000"/>
                </a:solidFill>
                <a:latin typeface="Raleway"/>
              </a:rPr>
              <a:t>Call #: </a:t>
            </a:r>
            <a:r>
              <a:rPr lang="en-US" sz="1428" b="1" dirty="0" smtClean="0">
                <a:solidFill>
                  <a:srgbClr val="000000"/>
                </a:solidFill>
                <a:latin typeface="Raleway"/>
              </a:rPr>
              <a:t>591 PAQ</a:t>
            </a:r>
            <a:endParaRPr lang="en-US" sz="1428" b="1" dirty="0">
              <a:solidFill>
                <a:srgbClr val="000000"/>
              </a:solidFill>
              <a:latin typeface="Raleway"/>
            </a:endParaRPr>
          </a:p>
          <a:p>
            <a:pPr algn="ctr">
              <a:lnSpc>
                <a:spcPts val="2000"/>
              </a:lnSpc>
            </a:pPr>
            <a:r>
              <a:rPr lang="en-US" sz="1428" b="1" dirty="0" smtClean="0">
                <a:solidFill>
                  <a:srgbClr val="000000"/>
                </a:solidFill>
                <a:latin typeface="Raleway"/>
              </a:rPr>
              <a:t>Non-Fiction</a:t>
            </a:r>
            <a:endParaRPr lang="en-US" sz="1428" b="1" dirty="0">
              <a:solidFill>
                <a:srgbClr val="000000"/>
              </a:solidFill>
              <a:latin typeface="Raleway"/>
            </a:endParaRPr>
          </a:p>
        </p:txBody>
      </p:sp>
      <p:sp>
        <p:nvSpPr>
          <p:cNvPr id="24" name="TextBox 23"/>
          <p:cNvSpPr txBox="1"/>
          <p:nvPr/>
        </p:nvSpPr>
        <p:spPr>
          <a:xfrm>
            <a:off x="443066" y="9336505"/>
            <a:ext cx="184731" cy="369332"/>
          </a:xfrm>
          <a:prstGeom prst="rect">
            <a:avLst/>
          </a:prstGeom>
          <a:noFill/>
        </p:spPr>
        <p:txBody>
          <a:bodyPr wrap="none" rtlCol="0">
            <a:spAutoFit/>
          </a:bodyPr>
          <a:lstStyle/>
          <a:p>
            <a:endParaRPr lang="en-US"/>
          </a:p>
        </p:txBody>
      </p:sp>
      <p:pic>
        <p:nvPicPr>
          <p:cNvPr id="31" name="Picture 8" descr="elated image"/>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rot="20604345">
            <a:off x="127491" y="117022"/>
            <a:ext cx="1000612" cy="80049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elated image"/>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rot="1097033">
            <a:off x="6622156" y="129558"/>
            <a:ext cx="1000612" cy="80049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2" descr="https://images-na.ssl-images-amazon.com/images/I/61YypsWd1h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827" y="1700891"/>
            <a:ext cx="2469573" cy="3292764"/>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13"/>
          <p:cNvGrpSpPr/>
          <p:nvPr/>
        </p:nvGrpSpPr>
        <p:grpSpPr>
          <a:xfrm rot="5400000">
            <a:off x="3171007" y="2813620"/>
            <a:ext cx="1527689" cy="8601451"/>
            <a:chOff x="0" y="0"/>
            <a:chExt cx="2387525" cy="14328175"/>
          </a:xfrm>
        </p:grpSpPr>
        <p:sp>
          <p:nvSpPr>
            <p:cNvPr id="28" name="Freeform 14"/>
            <p:cNvSpPr/>
            <p:nvPr/>
          </p:nvSpPr>
          <p:spPr>
            <a:xfrm>
              <a:off x="0" y="0"/>
              <a:ext cx="2387525" cy="14328175"/>
            </a:xfrm>
            <a:custGeom>
              <a:avLst/>
              <a:gdLst/>
              <a:ahLst/>
              <a:cxnLst/>
              <a:rect l="l" t="t" r="r" b="b"/>
              <a:pathLst>
                <a:path w="2387525" h="14328175">
                  <a:moveTo>
                    <a:pt x="60960" y="435610"/>
                  </a:moveTo>
                  <a:lnTo>
                    <a:pt x="142240" y="354330"/>
                  </a:lnTo>
                  <a:lnTo>
                    <a:pt x="142240" y="615950"/>
                  </a:lnTo>
                  <a:lnTo>
                    <a:pt x="158750" y="615950"/>
                  </a:lnTo>
                  <a:lnTo>
                    <a:pt x="158750" y="339090"/>
                  </a:lnTo>
                  <a:lnTo>
                    <a:pt x="340360" y="157480"/>
                  </a:lnTo>
                  <a:lnTo>
                    <a:pt x="643175" y="157480"/>
                  </a:lnTo>
                  <a:lnTo>
                    <a:pt x="643175" y="140970"/>
                  </a:lnTo>
                  <a:lnTo>
                    <a:pt x="355600" y="140970"/>
                  </a:lnTo>
                  <a:lnTo>
                    <a:pt x="435610" y="60960"/>
                  </a:lnTo>
                  <a:lnTo>
                    <a:pt x="643175" y="60960"/>
                  </a:lnTo>
                  <a:lnTo>
                    <a:pt x="643175" y="0"/>
                  </a:lnTo>
                  <a:lnTo>
                    <a:pt x="0" y="0"/>
                  </a:lnTo>
                  <a:lnTo>
                    <a:pt x="0" y="615950"/>
                  </a:lnTo>
                  <a:lnTo>
                    <a:pt x="60960" y="615950"/>
                  </a:lnTo>
                  <a:lnTo>
                    <a:pt x="60960" y="435610"/>
                  </a:lnTo>
                  <a:close/>
                  <a:moveTo>
                    <a:pt x="0" y="615950"/>
                  </a:moveTo>
                  <a:lnTo>
                    <a:pt x="60960" y="615950"/>
                  </a:lnTo>
                  <a:lnTo>
                    <a:pt x="60960" y="13700795"/>
                  </a:lnTo>
                  <a:lnTo>
                    <a:pt x="0" y="13700795"/>
                  </a:lnTo>
                  <a:lnTo>
                    <a:pt x="0" y="615950"/>
                  </a:lnTo>
                  <a:close/>
                  <a:moveTo>
                    <a:pt x="142240" y="615950"/>
                  </a:moveTo>
                  <a:lnTo>
                    <a:pt x="158750" y="615950"/>
                  </a:lnTo>
                  <a:lnTo>
                    <a:pt x="158750" y="13700795"/>
                  </a:lnTo>
                  <a:lnTo>
                    <a:pt x="142240" y="13700795"/>
                  </a:lnTo>
                  <a:lnTo>
                    <a:pt x="142240" y="615950"/>
                  </a:lnTo>
                  <a:close/>
                  <a:moveTo>
                    <a:pt x="435610" y="14267214"/>
                  </a:moveTo>
                  <a:lnTo>
                    <a:pt x="355600" y="14187205"/>
                  </a:lnTo>
                  <a:lnTo>
                    <a:pt x="643175" y="14187205"/>
                  </a:lnTo>
                  <a:lnTo>
                    <a:pt x="643175" y="14170695"/>
                  </a:lnTo>
                  <a:lnTo>
                    <a:pt x="339090" y="14170695"/>
                  </a:lnTo>
                  <a:lnTo>
                    <a:pt x="158750" y="13990355"/>
                  </a:lnTo>
                  <a:lnTo>
                    <a:pt x="158750" y="13700795"/>
                  </a:lnTo>
                  <a:lnTo>
                    <a:pt x="142240" y="13700795"/>
                  </a:lnTo>
                  <a:lnTo>
                    <a:pt x="142240" y="13973845"/>
                  </a:lnTo>
                  <a:lnTo>
                    <a:pt x="60960" y="13892566"/>
                  </a:lnTo>
                  <a:lnTo>
                    <a:pt x="60960" y="13700795"/>
                  </a:lnTo>
                  <a:lnTo>
                    <a:pt x="0" y="13700795"/>
                  </a:lnTo>
                  <a:lnTo>
                    <a:pt x="0" y="14328175"/>
                  </a:lnTo>
                  <a:lnTo>
                    <a:pt x="643175" y="14328175"/>
                  </a:lnTo>
                  <a:lnTo>
                    <a:pt x="643175" y="14267216"/>
                  </a:lnTo>
                  <a:lnTo>
                    <a:pt x="435610" y="14267216"/>
                  </a:lnTo>
                  <a:close/>
                  <a:moveTo>
                    <a:pt x="643175" y="14267214"/>
                  </a:moveTo>
                  <a:lnTo>
                    <a:pt x="1779195" y="14267214"/>
                  </a:lnTo>
                  <a:lnTo>
                    <a:pt x="1779195" y="14328175"/>
                  </a:lnTo>
                  <a:lnTo>
                    <a:pt x="643175" y="14328175"/>
                  </a:lnTo>
                  <a:lnTo>
                    <a:pt x="643175" y="14267214"/>
                  </a:lnTo>
                  <a:close/>
                  <a:moveTo>
                    <a:pt x="643175" y="14170695"/>
                  </a:moveTo>
                  <a:lnTo>
                    <a:pt x="1779195" y="14170695"/>
                  </a:lnTo>
                  <a:lnTo>
                    <a:pt x="1779195" y="14187205"/>
                  </a:lnTo>
                  <a:lnTo>
                    <a:pt x="643175" y="14187205"/>
                  </a:lnTo>
                  <a:lnTo>
                    <a:pt x="643175" y="14170695"/>
                  </a:lnTo>
                  <a:close/>
                  <a:moveTo>
                    <a:pt x="2387525" y="13700795"/>
                  </a:moveTo>
                  <a:lnTo>
                    <a:pt x="2326565" y="13700795"/>
                  </a:lnTo>
                  <a:lnTo>
                    <a:pt x="2326565" y="13892564"/>
                  </a:lnTo>
                  <a:lnTo>
                    <a:pt x="2246555" y="13972575"/>
                  </a:lnTo>
                  <a:lnTo>
                    <a:pt x="2246555" y="13700795"/>
                  </a:lnTo>
                  <a:lnTo>
                    <a:pt x="2230045" y="13700795"/>
                  </a:lnTo>
                  <a:lnTo>
                    <a:pt x="2230045" y="13987814"/>
                  </a:lnTo>
                  <a:lnTo>
                    <a:pt x="2047165" y="14170695"/>
                  </a:lnTo>
                  <a:lnTo>
                    <a:pt x="1776655" y="14170695"/>
                  </a:lnTo>
                  <a:lnTo>
                    <a:pt x="1776655" y="14187205"/>
                  </a:lnTo>
                  <a:lnTo>
                    <a:pt x="2030655" y="14187205"/>
                  </a:lnTo>
                  <a:lnTo>
                    <a:pt x="1950645" y="14267214"/>
                  </a:lnTo>
                  <a:lnTo>
                    <a:pt x="1776655" y="14267214"/>
                  </a:lnTo>
                  <a:lnTo>
                    <a:pt x="1776655" y="14328175"/>
                  </a:lnTo>
                  <a:lnTo>
                    <a:pt x="2386255" y="14328175"/>
                  </a:lnTo>
                  <a:lnTo>
                    <a:pt x="2387525" y="13700795"/>
                  </a:lnTo>
                  <a:close/>
                  <a:moveTo>
                    <a:pt x="2231315" y="615950"/>
                  </a:moveTo>
                  <a:lnTo>
                    <a:pt x="2247825" y="615950"/>
                  </a:lnTo>
                  <a:lnTo>
                    <a:pt x="2247825" y="13700795"/>
                  </a:lnTo>
                  <a:lnTo>
                    <a:pt x="2231315" y="13700795"/>
                  </a:lnTo>
                  <a:lnTo>
                    <a:pt x="2231315" y="615950"/>
                  </a:lnTo>
                  <a:close/>
                  <a:moveTo>
                    <a:pt x="2326565" y="615950"/>
                  </a:moveTo>
                  <a:lnTo>
                    <a:pt x="2387525" y="615950"/>
                  </a:lnTo>
                  <a:lnTo>
                    <a:pt x="2387525" y="13700795"/>
                  </a:lnTo>
                  <a:lnTo>
                    <a:pt x="2326565" y="13700795"/>
                  </a:lnTo>
                  <a:lnTo>
                    <a:pt x="2326565" y="615950"/>
                  </a:lnTo>
                  <a:close/>
                  <a:moveTo>
                    <a:pt x="1951915" y="60960"/>
                  </a:moveTo>
                  <a:lnTo>
                    <a:pt x="2031925" y="140970"/>
                  </a:lnTo>
                  <a:lnTo>
                    <a:pt x="1777925" y="140970"/>
                  </a:lnTo>
                  <a:lnTo>
                    <a:pt x="1777925" y="157480"/>
                  </a:lnTo>
                  <a:lnTo>
                    <a:pt x="2047165" y="157480"/>
                  </a:lnTo>
                  <a:lnTo>
                    <a:pt x="2230045" y="340360"/>
                  </a:lnTo>
                  <a:lnTo>
                    <a:pt x="2230045" y="615950"/>
                  </a:lnTo>
                  <a:lnTo>
                    <a:pt x="2246555" y="615950"/>
                  </a:lnTo>
                  <a:lnTo>
                    <a:pt x="2246555" y="356870"/>
                  </a:lnTo>
                  <a:lnTo>
                    <a:pt x="2326565" y="436880"/>
                  </a:lnTo>
                  <a:lnTo>
                    <a:pt x="2326565" y="617220"/>
                  </a:lnTo>
                  <a:lnTo>
                    <a:pt x="2387525" y="617220"/>
                  </a:lnTo>
                  <a:lnTo>
                    <a:pt x="2387525" y="0"/>
                  </a:lnTo>
                  <a:lnTo>
                    <a:pt x="1777925" y="0"/>
                  </a:lnTo>
                  <a:lnTo>
                    <a:pt x="1777925" y="60960"/>
                  </a:lnTo>
                  <a:lnTo>
                    <a:pt x="1951915" y="60960"/>
                  </a:lnTo>
                  <a:close/>
                  <a:moveTo>
                    <a:pt x="643175" y="140970"/>
                  </a:moveTo>
                  <a:lnTo>
                    <a:pt x="1779195" y="140970"/>
                  </a:lnTo>
                  <a:lnTo>
                    <a:pt x="1779195" y="157480"/>
                  </a:lnTo>
                  <a:lnTo>
                    <a:pt x="643175" y="157480"/>
                  </a:lnTo>
                  <a:lnTo>
                    <a:pt x="643175" y="140970"/>
                  </a:lnTo>
                  <a:close/>
                  <a:moveTo>
                    <a:pt x="643175" y="0"/>
                  </a:moveTo>
                  <a:lnTo>
                    <a:pt x="1779195" y="0"/>
                  </a:lnTo>
                  <a:lnTo>
                    <a:pt x="1779195" y="60960"/>
                  </a:lnTo>
                  <a:lnTo>
                    <a:pt x="643175" y="60960"/>
                  </a:lnTo>
                  <a:lnTo>
                    <a:pt x="643175" y="0"/>
                  </a:lnTo>
                  <a:close/>
                </a:path>
              </a:pathLst>
            </a:custGeom>
            <a:solidFill>
              <a:srgbClr val="EFF0F2"/>
            </a:solidFill>
          </p:spPr>
        </p:sp>
      </p:grpSp>
      <p:sp>
        <p:nvSpPr>
          <p:cNvPr id="29" name="TextBox 15"/>
          <p:cNvSpPr txBox="1"/>
          <p:nvPr/>
        </p:nvSpPr>
        <p:spPr>
          <a:xfrm>
            <a:off x="1822904" y="6705600"/>
            <a:ext cx="5416096" cy="846386"/>
          </a:xfrm>
          <a:prstGeom prst="rect">
            <a:avLst/>
          </a:prstGeom>
        </p:spPr>
        <p:txBody>
          <a:bodyPr wrap="square" lIns="0" tIns="0" rIns="0" bIns="0" rtlCol="0" anchor="t">
            <a:spAutoFit/>
          </a:bodyPr>
          <a:lstStyle/>
          <a:p>
            <a:pPr algn="ctr">
              <a:lnSpc>
                <a:spcPts val="2240"/>
              </a:lnSpc>
            </a:pPr>
            <a:r>
              <a:rPr lang="en-US" sz="1600" b="1" dirty="0">
                <a:solidFill>
                  <a:srgbClr val="5F5E5A"/>
                </a:solidFill>
                <a:latin typeface="Drukaatie Burti"/>
              </a:rPr>
              <a:t>A Virginia Readers' Choice (VRC) selection. To participate in Virginia Readers' Choice read at least four of the ten books on the VRC book list. Visit the library for more information</a:t>
            </a:r>
          </a:p>
        </p:txBody>
      </p:sp>
      <p:pic>
        <p:nvPicPr>
          <p:cNvPr id="30" name="Picture 21"/>
          <p:cNvPicPr>
            <a:picLocks noChangeAspect="1"/>
          </p:cNvPicPr>
          <p:nvPr/>
        </p:nvPicPr>
        <p:blipFill>
          <a:blip r:embed="rId5"/>
          <a:srcRect/>
          <a:stretch>
            <a:fillRect/>
          </a:stretch>
        </p:blipFill>
        <p:spPr>
          <a:xfrm>
            <a:off x="457200" y="6512284"/>
            <a:ext cx="1023267" cy="1183916"/>
          </a:xfrm>
          <a:prstGeom prst="rect">
            <a:avLst/>
          </a:prstGeom>
        </p:spPr>
      </p:pic>
      <p:sp>
        <p:nvSpPr>
          <p:cNvPr id="26" name="TextBox 2"/>
          <p:cNvSpPr txBox="1"/>
          <p:nvPr/>
        </p:nvSpPr>
        <p:spPr>
          <a:xfrm>
            <a:off x="474726" y="106201"/>
            <a:ext cx="6822948" cy="1102866"/>
          </a:xfrm>
          <a:prstGeom prst="rect">
            <a:avLst/>
          </a:prstGeom>
        </p:spPr>
        <p:txBody>
          <a:bodyPr wrap="square" lIns="0" tIns="0" rIns="0" bIns="0" rtlCol="0" anchor="t">
            <a:spAutoFit/>
          </a:bodyPr>
          <a:lstStyle/>
          <a:p>
            <a:pPr algn="ctr">
              <a:lnSpc>
                <a:spcPts val="4333"/>
              </a:lnSpc>
            </a:pPr>
            <a:r>
              <a:rPr lang="en-US" sz="4000" dirty="0">
                <a:solidFill>
                  <a:srgbClr val="5F5E5A"/>
                </a:solidFill>
                <a:latin typeface="Drukaatie Burti"/>
              </a:rPr>
              <a:t>VRC Selection</a:t>
            </a:r>
          </a:p>
          <a:p>
            <a:pPr algn="ctr">
              <a:lnSpc>
                <a:spcPts val="4333"/>
              </a:lnSpc>
            </a:pPr>
            <a:r>
              <a:rPr lang="en-US" sz="3200" dirty="0">
                <a:solidFill>
                  <a:srgbClr val="5F5E5A"/>
                </a:solidFill>
                <a:latin typeface="Drukaatie Burti"/>
              </a:rPr>
              <a:t>YOUR NEXT GREAT READ!!</a:t>
            </a:r>
          </a:p>
        </p:txBody>
      </p:sp>
    </p:spTree>
    <p:extLst>
      <p:ext uri="{BB962C8B-B14F-4D97-AF65-F5344CB8AC3E}">
        <p14:creationId xmlns:p14="http://schemas.microsoft.com/office/powerpoint/2010/main" val="4639811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TotalTime>
  <Words>2357</Words>
  <Application>Microsoft Macintosh PowerPoint</Application>
  <PresentationFormat>Custom</PresentationFormat>
  <Paragraphs>380</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Calibri</vt:lpstr>
      <vt:lpstr>Drukaatie Burti</vt:lpstr>
      <vt:lpstr>Franklin Gothic Medium</vt:lpstr>
      <vt:lpstr>Keraleeyam</vt:lpstr>
      <vt:lpstr>Raleway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Eriksen: A Novel In-STALL-Ment</dc:title>
  <cp:lastModifiedBy>Microsoft Office User</cp:lastModifiedBy>
  <cp:revision>23</cp:revision>
  <cp:lastPrinted>2019-07-24T04:05:00Z</cp:lastPrinted>
  <dcterms:created xsi:type="dcterms:W3CDTF">2006-08-16T00:00:00Z</dcterms:created>
  <dcterms:modified xsi:type="dcterms:W3CDTF">2019-07-24T04:05:16Z</dcterms:modified>
  <dc:identifier>DADgZ3gNteQ</dc:identifier>
</cp:coreProperties>
</file>